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63.xml" ContentType="application/vnd.openxmlformats-officedocument.presentationml.tags+xml"/>
  <Override PartName="/ppt/notesSlides/notesSlide1.xml" ContentType="application/vnd.openxmlformats-officedocument.presentationml.notesSlide+xml"/>
  <Override PartName="/ppt/tags/tag64.xml" ContentType="application/vnd.openxmlformats-officedocument.presentationml.tags+xml"/>
  <Override PartName="/ppt/notesSlides/notesSlide2.xml" ContentType="application/vnd.openxmlformats-officedocument.presentationml.notesSlide+xml"/>
  <Override PartName="/ppt/tags/tag65.xml" ContentType="application/vnd.openxmlformats-officedocument.presentationml.tags+xml"/>
  <Override PartName="/ppt/notesSlides/notesSlide3.xml" ContentType="application/vnd.openxmlformats-officedocument.presentationml.notesSlide+xml"/>
  <Override PartName="/ppt/tags/tag66.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67.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68.xml" ContentType="application/vnd.openxmlformats-officedocument.presentationml.tags+xml"/>
  <Override PartName="/ppt/notesSlides/notesSlide8.xml" ContentType="application/vnd.openxmlformats-officedocument.presentationml.notesSlide+xml"/>
  <Override PartName="/ppt/tags/tag69.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70.xml" ContentType="application/vnd.openxmlformats-officedocument.presentationml.tags+xml"/>
  <Override PartName="/ppt/notesSlides/notesSlide11.xml" ContentType="application/vnd.openxmlformats-officedocument.presentationml.notesSlide+xml"/>
  <Override PartName="/ppt/tags/tag71.xml" ContentType="application/vnd.openxmlformats-officedocument.presentationml.tags+xml"/>
  <Override PartName="/ppt/notesSlides/notesSlide12.xml" ContentType="application/vnd.openxmlformats-officedocument.presentationml.notesSlide+xml"/>
  <Override PartName="/ppt/tags/tag72.xml" ContentType="application/vnd.openxmlformats-officedocument.presentationml.tags+xml"/>
  <Override PartName="/ppt/notesSlides/notesSlide13.xml" ContentType="application/vnd.openxmlformats-officedocument.presentationml.notesSlide+xml"/>
  <Override PartName="/ppt/tags/tag73.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74.xml" ContentType="application/vnd.openxmlformats-officedocument.presentationml.tags+xml"/>
  <Override PartName="/ppt/notesSlides/notesSlide16.xml" ContentType="application/vnd.openxmlformats-officedocument.presentationml.notesSlide+xml"/>
  <Override PartName="/ppt/tags/tag75.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76.xml" ContentType="application/vnd.openxmlformats-officedocument.presentationml.tags+xml"/>
  <Override PartName="/ppt/notesSlides/notesSlide19.xml" ContentType="application/vnd.openxmlformats-officedocument.presentationml.notesSlide+xml"/>
  <Override PartName="/ppt/tags/tag77.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78.xml" ContentType="application/vnd.openxmlformats-officedocument.presentationml.tags+xml"/>
  <Override PartName="/ppt/notesSlides/notesSlide22.xml" ContentType="application/vnd.openxmlformats-officedocument.presentationml.notesSlide+xml"/>
  <Override PartName="/ppt/tags/tag79.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80.xml" ContentType="application/vnd.openxmlformats-officedocument.presentationml.tags+xml"/>
  <Override PartName="/ppt/notesSlides/notesSlide25.xml" ContentType="application/vnd.openxmlformats-officedocument.presentationml.notesSlide+xml"/>
  <Override PartName="/ppt/tags/tag81.xml" ContentType="application/vnd.openxmlformats-officedocument.presentationml.tags+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handoutMasterIdLst>
    <p:handoutMasterId r:id="rId29"/>
  </p:handoutMasterIdLst>
  <p:sldIdLst>
    <p:sldId id="256" r:id="rId2"/>
    <p:sldId id="278" r:id="rId3"/>
    <p:sldId id="272" r:id="rId4"/>
    <p:sldId id="273" r:id="rId5"/>
    <p:sldId id="279" r:id="rId6"/>
    <p:sldId id="257" r:id="rId7"/>
    <p:sldId id="280" r:id="rId8"/>
    <p:sldId id="261" r:id="rId9"/>
    <p:sldId id="281" r:id="rId10"/>
    <p:sldId id="282" r:id="rId11"/>
    <p:sldId id="283" r:id="rId12"/>
    <p:sldId id="284" r:id="rId13"/>
    <p:sldId id="285" r:id="rId14"/>
    <p:sldId id="286" r:id="rId15"/>
    <p:sldId id="287" r:id="rId16"/>
    <p:sldId id="288" r:id="rId17"/>
    <p:sldId id="290" r:id="rId18"/>
    <p:sldId id="291" r:id="rId19"/>
    <p:sldId id="289" r:id="rId20"/>
    <p:sldId id="292" r:id="rId21"/>
    <p:sldId id="293" r:id="rId22"/>
    <p:sldId id="294" r:id="rId23"/>
    <p:sldId id="295" r:id="rId24"/>
    <p:sldId id="296" r:id="rId25"/>
    <p:sldId id="277" r:id="rId26"/>
    <p:sldId id="297" r:id="rId27"/>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E2F4"/>
    <a:srgbClr val="238BC1"/>
    <a:srgbClr val="FFFFFF"/>
    <a:srgbClr val="FAFAFA"/>
    <a:srgbClr val="DCDCDC"/>
    <a:srgbClr val="F0F0F0"/>
    <a:srgbClr val="E6E6E6"/>
    <a:srgbClr val="C8C8C8"/>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40" autoAdjust="0"/>
    <p:restoredTop sz="65551"/>
  </p:normalViewPr>
  <p:slideViewPr>
    <p:cSldViewPr snapToGrid="0">
      <p:cViewPr varScale="1">
        <p:scale>
          <a:sx n="85" d="100"/>
          <a:sy n="85" d="100"/>
        </p:scale>
        <p:origin x="2384" y="160"/>
      </p:cViewPr>
      <p:guideLst>
        <p:guide orient="horz" pos="2160"/>
        <p:guide pos="3840"/>
      </p:guideLst>
    </p:cSldViewPr>
  </p:slideViewPr>
  <p:notesTextViewPr>
    <p:cViewPr>
      <p:scale>
        <a:sx n="3" d="2"/>
        <a:sy n="3" d="2"/>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字魂59号-创粗黑" panose="00000500000000000000" pitchFamily="2" charset="-122"/>
              <a:ea typeface="字魂59号-创粗黑" panose="00000500000000000000" pitchFamily="2"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字魂59号-创粗黑" panose="00000500000000000000" pitchFamily="2" charset="-122"/>
                <a:ea typeface="字魂59号-创粗黑" panose="00000500000000000000" pitchFamily="2" charset="-122"/>
              </a:rPr>
              <a:t>2024/9/18</a:t>
            </a:fld>
            <a:endParaRPr lang="zh-CN" altLang="en-US" dirty="0">
              <a:latin typeface="字魂59号-创粗黑" panose="00000500000000000000" pitchFamily="2" charset="-122"/>
              <a:ea typeface="字魂59号-创粗黑" panose="00000500000000000000" pitchFamily="2"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latin typeface="字魂59号-创粗黑" panose="00000500000000000000" pitchFamily="2" charset="-122"/>
              <a:ea typeface="字魂59号-创粗黑" panose="00000500000000000000" pitchFamily="2"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字魂59号-创粗黑" panose="00000500000000000000" pitchFamily="2" charset="-122"/>
                <a:ea typeface="字魂59号-创粗黑" panose="00000500000000000000" pitchFamily="2" charset="-122"/>
              </a:rPr>
              <a:t>‹#›</a:t>
            </a:fld>
            <a:endParaRPr lang="zh-CN" altLang="en-US" dirty="0">
              <a:latin typeface="字魂59号-创粗黑" panose="00000500000000000000" pitchFamily="2" charset="-122"/>
              <a:ea typeface="字魂59号-创粗黑" panose="00000500000000000000" pitchFamily="2" charset="-122"/>
            </a:endParaRPr>
          </a:p>
        </p:txBody>
      </p:sp>
    </p:spTree>
    <p:extLst>
      <p:ext uri="{BB962C8B-B14F-4D97-AF65-F5344CB8AC3E}">
        <p14:creationId xmlns:p14="http://schemas.microsoft.com/office/powerpoint/2010/main" val="54949175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jpeg>
</file>

<file path=ppt/media/image15.jpeg>
</file>

<file path=ppt/media/image16.jpg>
</file>

<file path=ppt/media/image17.jpe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字魂59号-创粗黑" panose="00000500000000000000" pitchFamily="2" charset="-122"/>
                <a:ea typeface="字魂59号-创粗黑" panose="00000500000000000000" pitchFamily="2"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字魂59号-创粗黑" panose="00000500000000000000" pitchFamily="2" charset="-122"/>
                <a:ea typeface="字魂59号-创粗黑" panose="00000500000000000000" pitchFamily="2" charset="-122"/>
              </a:defRPr>
            </a:lvl1pPr>
          </a:lstStyle>
          <a:p>
            <a:fld id="{1AC49D05-6128-4D0D-A32A-06A5E73B386C}" type="datetimeFigureOut">
              <a:rPr lang="zh-CN" altLang="en-US" smtClean="0"/>
              <a:pPr/>
              <a:t>2024/9/18</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字魂59号-创粗黑" panose="00000500000000000000" pitchFamily="2" charset="-122"/>
                <a:ea typeface="字魂59号-创粗黑" panose="00000500000000000000" pitchFamily="2"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字魂59号-创粗黑" panose="00000500000000000000" pitchFamily="2" charset="-122"/>
                <a:ea typeface="字魂59号-创粗黑" panose="00000500000000000000" pitchFamily="2" charset="-122"/>
              </a:defRPr>
            </a:lvl1pPr>
          </a:lstStyle>
          <a:p>
            <a:fld id="{5849F42C-2DAE-424C-A4B8-3140182C3E9F}" type="slidenum">
              <a:rPr lang="zh-CN" altLang="en-US" smtClean="0"/>
              <a:pPr/>
              <a:t>‹#›</a:t>
            </a:fld>
            <a:endParaRPr lang="zh-CN" altLang="en-US" dirty="0"/>
          </a:p>
        </p:txBody>
      </p:sp>
    </p:spTree>
    <p:extLst>
      <p:ext uri="{BB962C8B-B14F-4D97-AF65-F5344CB8AC3E}">
        <p14:creationId xmlns:p14="http://schemas.microsoft.com/office/powerpoint/2010/main" val="3228470652"/>
      </p:ext>
    </p:extLst>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字魂59号-创粗黑" panose="00000500000000000000" pitchFamily="2" charset="-122"/>
        <a:ea typeface="字魂59号-创粗黑" panose="00000500000000000000" pitchFamily="2" charset="-122"/>
        <a:cs typeface="+mn-cs"/>
      </a:defRPr>
    </a:lvl1pPr>
    <a:lvl2pPr marL="4572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2pPr>
    <a:lvl3pPr marL="9144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3pPr>
    <a:lvl4pPr marL="13716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4pPr>
    <a:lvl5pPr marL="18288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b="0" i="0" dirty="0">
                <a:solidFill>
                  <a:srgbClr val="D4D4D4"/>
                </a:solidFill>
                <a:effectLst/>
                <a:latin typeface="-apple-system"/>
              </a:rPr>
              <a:t>Welcome everyone! I am glad to be here and thank you for coming to my talk.</a:t>
            </a:r>
          </a:p>
          <a:p>
            <a:endParaRPr lang="en-US" b="0" i="0" dirty="0">
              <a:solidFill>
                <a:srgbClr val="D4D4D4"/>
              </a:solidFill>
              <a:effectLst/>
              <a:latin typeface="-apple-system"/>
            </a:endParaRPr>
          </a:p>
          <a:p>
            <a:r>
              <a:rPr lang="en-US" b="0" i="0" dirty="0">
                <a:solidFill>
                  <a:srgbClr val="D4D4D4"/>
                </a:solidFill>
                <a:effectLst/>
                <a:latin typeface="-apple-system"/>
              </a:rPr>
              <a:t>Today, I want to talk about how we can ”harmonize” Asynchronous Systems. We will look into a few of my favorite technologies that really help tackle the complexity of building, running and maintaining asynchronous systems. These are NATS, </a:t>
            </a:r>
            <a:r>
              <a:rPr lang="en-US" b="0" i="0" dirty="0" err="1">
                <a:solidFill>
                  <a:srgbClr val="D4D4D4"/>
                </a:solidFill>
                <a:effectLst/>
                <a:latin typeface="-apple-system"/>
              </a:rPr>
              <a:t>CloudEvents</a:t>
            </a:r>
            <a:r>
              <a:rPr lang="en-US" b="0" i="0" dirty="0">
                <a:solidFill>
                  <a:srgbClr val="D4D4D4"/>
                </a:solidFill>
                <a:effectLst/>
                <a:latin typeface="-apple-system"/>
              </a:rPr>
              <a:t> and </a:t>
            </a:r>
            <a:r>
              <a:rPr lang="en-US" b="0" i="0" dirty="0" err="1">
                <a:solidFill>
                  <a:srgbClr val="D4D4D4"/>
                </a:solidFill>
                <a:effectLst/>
                <a:latin typeface="-apple-system"/>
              </a:rPr>
              <a:t>AsyncaPI</a:t>
            </a:r>
            <a:r>
              <a:rPr lang="en-US" b="0" i="0" dirty="0">
                <a:solidFill>
                  <a:srgbClr val="D4D4D4"/>
                </a:solidFill>
                <a:effectLst/>
                <a:latin typeface="-apple-system"/>
              </a:rPr>
              <a:t>.</a:t>
            </a:r>
            <a:endParaRPr lang="zh-CN" altLang="en-US" dirty="0"/>
          </a:p>
        </p:txBody>
      </p:sp>
      <p:sp>
        <p:nvSpPr>
          <p:cNvPr id="4" name="灯片编号占位符 3"/>
          <p:cNvSpPr>
            <a:spLocks noGrp="1"/>
          </p:cNvSpPr>
          <p:nvPr>
            <p:ph type="sldNum" sz="quarter" idx="10"/>
          </p:nvPr>
        </p:nvSpPr>
        <p:spPr/>
        <p:txBody>
          <a:bodyPr/>
          <a:lstStyle/>
          <a:p>
            <a:fld id="{85D0DACE-38E0-42D2-9336-2B707D34BC6D}" type="slidenum">
              <a:rPr lang="zh-CN" altLang="en-US" smtClean="0"/>
              <a:t>1</a:t>
            </a:fld>
            <a:endParaRPr lang="zh-CN" altLang="en-US"/>
          </a:p>
        </p:txBody>
      </p:sp>
    </p:spTree>
    <p:extLst>
      <p:ext uri="{BB962C8B-B14F-4D97-AF65-F5344CB8AC3E}">
        <p14:creationId xmlns:p14="http://schemas.microsoft.com/office/powerpoint/2010/main" val="25994025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our Just In Time Delivery metaphor, I would like to think of NATS and this futuristic highspeed train that can deliver a package extremely fast anywhere.</a:t>
            </a:r>
          </a:p>
        </p:txBody>
      </p:sp>
      <p:sp>
        <p:nvSpPr>
          <p:cNvPr id="4" name="Slide Number Placeholder 3"/>
          <p:cNvSpPr>
            <a:spLocks noGrp="1"/>
          </p:cNvSpPr>
          <p:nvPr>
            <p:ph type="sldNum" sz="quarter" idx="5"/>
          </p:nvPr>
        </p:nvSpPr>
        <p:spPr/>
        <p:txBody>
          <a:bodyPr/>
          <a:lstStyle/>
          <a:p>
            <a:fld id="{5849F42C-2DAE-424C-A4B8-3140182C3E9F}" type="slidenum">
              <a:rPr lang="zh-CN" altLang="en-US" smtClean="0"/>
              <a:pPr/>
              <a:t>10</a:t>
            </a:fld>
            <a:endParaRPr lang="zh-CN" altLang="en-US" dirty="0"/>
          </a:p>
        </p:txBody>
      </p:sp>
    </p:spTree>
    <p:extLst>
      <p:ext uri="{BB962C8B-B14F-4D97-AF65-F5344CB8AC3E}">
        <p14:creationId xmlns:p14="http://schemas.microsoft.com/office/powerpoint/2010/main" val="25717669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8931E3-0500-BDD1-FF8B-07ECB20198B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8EC95EA-DC16-98B1-39D5-0FCEE47336D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06F3B8F-C2CE-2653-5710-842E571A4AA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Here is a quick recap of NATS: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dirty="0"/>
              <a:t>Low latency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dirty="0"/>
              <a:t>Supports multiple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dirty="0"/>
              <a:t>Highly Available with built-in-resilience</a:t>
            </a:r>
          </a:p>
          <a:p>
            <a:pPr marL="285750" marR="0" lvl="0" indent="-285750" algn="l" defTabSz="914400" rtl="0" eaLnBrk="1" fontAlgn="auto" latinLnBrk="0" hangingPunct="1">
              <a:lnSpc>
                <a:spcPct val="100000"/>
              </a:lnSpc>
              <a:spcBef>
                <a:spcPts val="0"/>
              </a:spcBef>
              <a:spcAft>
                <a:spcPts val="0"/>
              </a:spcAft>
              <a:buClrTx/>
              <a:buSzTx/>
              <a:buFontTx/>
              <a:buChar char="-"/>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NATS might be known as a messaging system, but it is much more than that. It is like a Connectivity Fabric, that can be used across your enterprise to connect both internal and external systems.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If you haven’t seen Derek Collison presentation called “Rethink Connectivity” I highly recommend it. Derek is NATS creator.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p:txBody>
      </p:sp>
      <p:sp>
        <p:nvSpPr>
          <p:cNvPr id="4" name="灯片编号占位符 3">
            <a:extLst>
              <a:ext uri="{FF2B5EF4-FFF2-40B4-BE49-F238E27FC236}">
                <a16:creationId xmlns:a16="http://schemas.microsoft.com/office/drawing/2014/main" id="{11D4DE67-CAAE-3BBE-D27B-E3C21FFE2691}"/>
              </a:ext>
            </a:extLst>
          </p:cNvPr>
          <p:cNvSpPr>
            <a:spLocks noGrp="1"/>
          </p:cNvSpPr>
          <p:nvPr>
            <p:ph type="sldNum" sz="quarter" idx="5"/>
          </p:nvPr>
        </p:nvSpPr>
        <p:spPr/>
        <p:txBody>
          <a:bodyPr/>
          <a:lstStyle/>
          <a:p>
            <a:fld id="{5849F42C-2DAE-424C-A4B8-3140182C3E9F}" type="slidenum">
              <a:rPr lang="zh-CN" altLang="en-US" smtClean="0"/>
              <a:pPr/>
              <a:t>11</a:t>
            </a:fld>
            <a:endParaRPr lang="zh-CN" altLang="en-US" dirty="0"/>
          </a:p>
        </p:txBody>
      </p:sp>
    </p:spTree>
    <p:extLst>
      <p:ext uri="{BB962C8B-B14F-4D97-AF65-F5344CB8AC3E}">
        <p14:creationId xmlns:p14="http://schemas.microsoft.com/office/powerpoint/2010/main" val="25626631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568A0F-D992-84C8-705C-3FEAC24E810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32524F5-26F9-DBA0-4C33-E639394D0F0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BE7B105-7F1D-EA7A-9386-D9544EF69F23}"/>
              </a:ext>
            </a:extLst>
          </p:cNvPr>
          <p:cNvSpPr>
            <a:spLocks noGrp="1"/>
          </p:cNvSpPr>
          <p:nvPr>
            <p:ph type="body" idx="1"/>
          </p:nvPr>
        </p:nvSpPr>
        <p:spPr/>
        <p:txBody>
          <a:bodyPr/>
          <a:lstStyle/>
          <a:p>
            <a:r>
              <a:rPr lang="en-US" altLang="zh-CN" dirty="0" err="1"/>
              <a:t>CloudEvents</a:t>
            </a:r>
            <a:r>
              <a:rPr lang="en-US" altLang="zh-CN" dirty="0"/>
              <a:t> is a very small specification. One the reason that is so successful is that it focuses on providing essential metadata for activation, validation, transformation or routing.  </a:t>
            </a:r>
            <a:endParaRPr lang="zh-CN" altLang="en-US" dirty="0"/>
          </a:p>
        </p:txBody>
      </p:sp>
      <p:sp>
        <p:nvSpPr>
          <p:cNvPr id="4" name="灯片编号占位符 3">
            <a:extLst>
              <a:ext uri="{FF2B5EF4-FFF2-40B4-BE49-F238E27FC236}">
                <a16:creationId xmlns:a16="http://schemas.microsoft.com/office/drawing/2014/main" id="{53D6DA94-A27C-542E-C2A7-8914A1D11711}"/>
              </a:ext>
            </a:extLst>
          </p:cNvPr>
          <p:cNvSpPr>
            <a:spLocks noGrp="1"/>
          </p:cNvSpPr>
          <p:nvPr>
            <p:ph type="sldNum" sz="quarter" idx="5"/>
          </p:nvPr>
        </p:nvSpPr>
        <p:spPr/>
        <p:txBody>
          <a:bodyPr/>
          <a:lstStyle/>
          <a:p>
            <a:fld id="{5849F42C-2DAE-424C-A4B8-3140182C3E9F}" type="slidenum">
              <a:rPr lang="zh-CN" altLang="en-US" smtClean="0"/>
              <a:pPr/>
              <a:t>12</a:t>
            </a:fld>
            <a:endParaRPr lang="zh-CN" altLang="en-US" dirty="0"/>
          </a:p>
        </p:txBody>
      </p:sp>
    </p:spTree>
    <p:extLst>
      <p:ext uri="{BB962C8B-B14F-4D97-AF65-F5344CB8AC3E}">
        <p14:creationId xmlns:p14="http://schemas.microsoft.com/office/powerpoint/2010/main" val="17711971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9919AC-96DA-CF75-97E1-F9BADB04486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F978F89-F74D-F075-DE8C-658EB417C7B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AEC3359-8BD7-62E7-808F-6E115638D199}"/>
              </a:ext>
            </a:extLst>
          </p:cNvPr>
          <p:cNvSpPr>
            <a:spLocks noGrp="1"/>
          </p:cNvSpPr>
          <p:nvPr>
            <p:ph type="body" idx="1"/>
          </p:nvPr>
        </p:nvSpPr>
        <p:spPr/>
        <p:txBody>
          <a:bodyPr/>
          <a:lstStyle/>
          <a:p>
            <a:r>
              <a:rPr lang="en-US" altLang="zh-CN" dirty="0"/>
              <a:t>For our Just In Time Delivery metaphor the </a:t>
            </a:r>
            <a:r>
              <a:rPr lang="en-US" altLang="zh-CN" dirty="0" err="1"/>
              <a:t>CloudEvents</a:t>
            </a:r>
            <a:r>
              <a:rPr lang="en-US" altLang="zh-CN" dirty="0"/>
              <a:t> represent the boxes that can have different shape and size, and we do not necessarily care about the content, but we do care about the routing details and labels.</a:t>
            </a:r>
            <a:endParaRPr lang="zh-CN" altLang="en-US" dirty="0"/>
          </a:p>
        </p:txBody>
      </p:sp>
      <p:sp>
        <p:nvSpPr>
          <p:cNvPr id="4" name="灯片编号占位符 3">
            <a:extLst>
              <a:ext uri="{FF2B5EF4-FFF2-40B4-BE49-F238E27FC236}">
                <a16:creationId xmlns:a16="http://schemas.microsoft.com/office/drawing/2014/main" id="{168A9DE9-0DBB-3962-F02F-8E81E9D3823A}"/>
              </a:ext>
            </a:extLst>
          </p:cNvPr>
          <p:cNvSpPr>
            <a:spLocks noGrp="1"/>
          </p:cNvSpPr>
          <p:nvPr>
            <p:ph type="sldNum" sz="quarter" idx="5"/>
          </p:nvPr>
        </p:nvSpPr>
        <p:spPr/>
        <p:txBody>
          <a:bodyPr/>
          <a:lstStyle/>
          <a:p>
            <a:fld id="{5849F42C-2DAE-424C-A4B8-3140182C3E9F}" type="slidenum">
              <a:rPr lang="zh-CN" altLang="en-US" smtClean="0"/>
              <a:pPr/>
              <a:t>13</a:t>
            </a:fld>
            <a:endParaRPr lang="zh-CN" altLang="en-US" dirty="0"/>
          </a:p>
        </p:txBody>
      </p:sp>
    </p:spTree>
    <p:extLst>
      <p:ext uri="{BB962C8B-B14F-4D97-AF65-F5344CB8AC3E}">
        <p14:creationId xmlns:p14="http://schemas.microsoft.com/office/powerpoint/2010/main" val="36434702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9612D9-3F33-69C4-82F5-3C762B1E7EB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F8AA6A3-DE6A-8CBF-8730-088E38ED12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EC418C9-E3E0-97E1-90A7-A5707570A832}"/>
              </a:ext>
            </a:extLst>
          </p:cNvPr>
          <p:cNvSpPr>
            <a:spLocks noGrp="1"/>
          </p:cNvSpPr>
          <p:nvPr>
            <p:ph type="body" idx="1"/>
          </p:nvPr>
        </p:nvSpPr>
        <p:spPr/>
        <p:txBody>
          <a:bodyPr/>
          <a:lstStyle/>
          <a:p>
            <a:r>
              <a:rPr lang="en-US" altLang="zh-CN" dirty="0" err="1"/>
              <a:t>CloudEvents</a:t>
            </a:r>
            <a:r>
              <a:rPr lang="en-US" altLang="zh-CN" dirty="0"/>
              <a:t> specification has been build in collaboration with major tech companies including Amazon, Microsoft, Google, Adobe, etc.</a:t>
            </a:r>
          </a:p>
          <a:p>
            <a:endParaRPr lang="en-US" altLang="zh-CN" dirty="0"/>
          </a:p>
          <a:p>
            <a:r>
              <a:rPr lang="en-US" altLang="zh-CN" dirty="0"/>
              <a:t>Its focus is to provide essential metadata By design it doesn’t have all the bells and whistles, that you could find in other specifications. Anyone remember the good old days of various XML specifications </a:t>
            </a:r>
            <a:r>
              <a:rPr lang="en-US" altLang="zh-CN" dirty="0">
                <a:sym typeface="Wingdings" pitchFamily="2" charset="2"/>
              </a:rPr>
              <a:t>.</a:t>
            </a:r>
          </a:p>
          <a:p>
            <a:endParaRPr lang="en-US" altLang="zh-CN" dirty="0">
              <a:sym typeface="Wingdings" pitchFamily="2" charset="2"/>
            </a:endParaRPr>
          </a:p>
        </p:txBody>
      </p:sp>
      <p:sp>
        <p:nvSpPr>
          <p:cNvPr id="4" name="灯片编号占位符 3">
            <a:extLst>
              <a:ext uri="{FF2B5EF4-FFF2-40B4-BE49-F238E27FC236}">
                <a16:creationId xmlns:a16="http://schemas.microsoft.com/office/drawing/2014/main" id="{DDD5EBB8-7315-49FE-BFB0-D047A73ACFA4}"/>
              </a:ext>
            </a:extLst>
          </p:cNvPr>
          <p:cNvSpPr>
            <a:spLocks noGrp="1"/>
          </p:cNvSpPr>
          <p:nvPr>
            <p:ph type="sldNum" sz="quarter" idx="5"/>
          </p:nvPr>
        </p:nvSpPr>
        <p:spPr/>
        <p:txBody>
          <a:bodyPr/>
          <a:lstStyle/>
          <a:p>
            <a:fld id="{5849F42C-2DAE-424C-A4B8-3140182C3E9F}" type="slidenum">
              <a:rPr lang="zh-CN" altLang="en-US" smtClean="0"/>
              <a:pPr/>
              <a:t>14</a:t>
            </a:fld>
            <a:endParaRPr lang="zh-CN" altLang="en-US" dirty="0"/>
          </a:p>
        </p:txBody>
      </p:sp>
    </p:spTree>
    <p:extLst>
      <p:ext uri="{BB962C8B-B14F-4D97-AF65-F5344CB8AC3E}">
        <p14:creationId xmlns:p14="http://schemas.microsoft.com/office/powerpoint/2010/main" val="27892447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Anyone can tell what is this?</a:t>
            </a:r>
          </a:p>
          <a:p>
            <a:endParaRPr lang="en-US" dirty="0"/>
          </a:p>
          <a:p>
            <a:r>
              <a:rPr lang="en-US" dirty="0"/>
              <a:t>Right, it is a jar of “jam”. Our industry is full of acronyms, so I decide to have one of my own </a:t>
            </a:r>
            <a:r>
              <a:rPr lang="en-US" dirty="0">
                <a:sym typeface="Wingdings" pitchFamily="2" charset="2"/>
              </a:rPr>
              <a:t>.</a:t>
            </a:r>
            <a:endParaRPr lang="en-US" dirty="0"/>
          </a:p>
        </p:txBody>
      </p:sp>
      <p:sp>
        <p:nvSpPr>
          <p:cNvPr id="4" name="Slide Number Placeholder 3"/>
          <p:cNvSpPr>
            <a:spLocks noGrp="1"/>
          </p:cNvSpPr>
          <p:nvPr>
            <p:ph type="sldNum" sz="quarter" idx="5"/>
          </p:nvPr>
        </p:nvSpPr>
        <p:spPr/>
        <p:txBody>
          <a:bodyPr/>
          <a:lstStyle/>
          <a:p>
            <a:fld id="{5849F42C-2DAE-424C-A4B8-3140182C3E9F}" type="slidenum">
              <a:rPr lang="zh-CN" altLang="en-US" smtClean="0"/>
              <a:pPr/>
              <a:t>15</a:t>
            </a:fld>
            <a:endParaRPr lang="zh-CN" altLang="en-US" dirty="0"/>
          </a:p>
        </p:txBody>
      </p:sp>
    </p:spTree>
    <p:extLst>
      <p:ext uri="{BB962C8B-B14F-4D97-AF65-F5344CB8AC3E}">
        <p14:creationId xmlns:p14="http://schemas.microsoft.com/office/powerpoint/2010/main" val="4677400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4E82F1-197D-568F-1581-992407C65F8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9506A85-E56C-7B65-D351-114F5223E07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68B2EF4-A53A-BD0D-5269-15E03E87EE4F}"/>
              </a:ext>
            </a:extLst>
          </p:cNvPr>
          <p:cNvSpPr>
            <a:spLocks noGrp="1"/>
          </p:cNvSpPr>
          <p:nvPr>
            <p:ph type="body" idx="1"/>
          </p:nvPr>
        </p:nvSpPr>
        <p:spPr/>
        <p:txBody>
          <a:bodyPr/>
          <a:lstStyle/>
          <a:p>
            <a:r>
              <a:rPr lang="en-US" altLang="zh-CN" dirty="0"/>
              <a:t>I like to think of </a:t>
            </a:r>
            <a:r>
              <a:rPr lang="en-US" altLang="zh-CN" dirty="0" err="1"/>
              <a:t>CloudEvents</a:t>
            </a:r>
            <a:r>
              <a:rPr lang="en-US" altLang="zh-CN" dirty="0"/>
              <a:t> as J. E. M. – Just Enough Metadata, the reason I am mentioning this is that we as engineers tend to add more and more to a specification, we always see use cases and things we can add.</a:t>
            </a:r>
          </a:p>
          <a:p>
            <a:endParaRPr lang="en-US" altLang="zh-CN" dirty="0"/>
          </a:p>
          <a:p>
            <a:r>
              <a:rPr lang="en-US" altLang="zh-CN" dirty="0"/>
              <a:t>But in engineering just like in cooking or art, we should find a balance and use “just enough”.</a:t>
            </a:r>
          </a:p>
          <a:p>
            <a:endParaRPr lang="en-US" altLang="zh-CN" dirty="0"/>
          </a:p>
          <a:p>
            <a:r>
              <a:rPr lang="en-US" altLang="zh-CN" dirty="0" err="1"/>
              <a:t>CloudEvents</a:t>
            </a:r>
            <a:r>
              <a:rPr lang="en-US" altLang="zh-CN" dirty="0"/>
              <a:t> spec is starting to add other things like discovery, </a:t>
            </a:r>
            <a:r>
              <a:rPr lang="en-US" altLang="zh-CN" dirty="0" err="1"/>
              <a:t>etc</a:t>
            </a:r>
            <a:r>
              <a:rPr lang="en-US" altLang="zh-CN" dirty="0"/>
              <a:t> and I am not sure if this the right move.</a:t>
            </a:r>
          </a:p>
          <a:p>
            <a:endParaRPr lang="en-US" altLang="zh-CN" dirty="0"/>
          </a:p>
        </p:txBody>
      </p:sp>
      <p:sp>
        <p:nvSpPr>
          <p:cNvPr id="4" name="灯片编号占位符 3">
            <a:extLst>
              <a:ext uri="{FF2B5EF4-FFF2-40B4-BE49-F238E27FC236}">
                <a16:creationId xmlns:a16="http://schemas.microsoft.com/office/drawing/2014/main" id="{FE94B4DD-1CAC-E7C1-8D69-FC9F15366B1C}"/>
              </a:ext>
            </a:extLst>
          </p:cNvPr>
          <p:cNvSpPr>
            <a:spLocks noGrp="1"/>
          </p:cNvSpPr>
          <p:nvPr>
            <p:ph type="sldNum" sz="quarter" idx="5"/>
          </p:nvPr>
        </p:nvSpPr>
        <p:spPr/>
        <p:txBody>
          <a:bodyPr/>
          <a:lstStyle/>
          <a:p>
            <a:fld id="{5849F42C-2DAE-424C-A4B8-3140182C3E9F}" type="slidenum">
              <a:rPr lang="zh-CN" altLang="en-US" smtClean="0"/>
              <a:pPr/>
              <a:t>16</a:t>
            </a:fld>
            <a:endParaRPr lang="zh-CN" altLang="en-US" dirty="0"/>
          </a:p>
        </p:txBody>
      </p:sp>
    </p:spTree>
    <p:extLst>
      <p:ext uri="{BB962C8B-B14F-4D97-AF65-F5344CB8AC3E}">
        <p14:creationId xmlns:p14="http://schemas.microsoft.com/office/powerpoint/2010/main" val="25860397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03CE24-E5A3-47B4-21D8-55B8F79C398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D2624C9-2AB6-4104-ACB2-1E43DECE86A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0818872-866D-0D14-3408-616E3BC8703F}"/>
              </a:ext>
            </a:extLst>
          </p:cNvPr>
          <p:cNvSpPr>
            <a:spLocks noGrp="1"/>
          </p:cNvSpPr>
          <p:nvPr>
            <p:ph type="body" idx="1"/>
          </p:nvPr>
        </p:nvSpPr>
        <p:spPr/>
        <p:txBody>
          <a:bodyPr/>
          <a:lstStyle/>
          <a:p>
            <a:r>
              <a:rPr lang="en-US" altLang="zh-CN" dirty="0"/>
              <a:t>Finally, we get to </a:t>
            </a:r>
            <a:r>
              <a:rPr lang="en-US" altLang="zh-CN" dirty="0" err="1"/>
              <a:t>AsyncAPI</a:t>
            </a:r>
            <a:r>
              <a:rPr lang="en-US" altLang="zh-CN" dirty="0"/>
              <a:t>. </a:t>
            </a:r>
            <a:r>
              <a:rPr lang="en-US" altLang="zh-CN" dirty="0" err="1"/>
              <a:t>AsyncAPI</a:t>
            </a:r>
            <a:r>
              <a:rPr lang="en-US" altLang="zh-CN" dirty="0"/>
              <a:t> is a specification that is part of Linux Foundation. It tries to combine both things like request/reply that we have in </a:t>
            </a:r>
            <a:r>
              <a:rPr lang="en-US" altLang="zh-CN" dirty="0" err="1"/>
              <a:t>OpenAPI</a:t>
            </a:r>
            <a:r>
              <a:rPr lang="en-US" altLang="zh-CN" dirty="0"/>
              <a:t> as well as Event Driven APIs like Kafka, RabbitMQ, AWS SQS, Azure EventHub, </a:t>
            </a:r>
            <a:r>
              <a:rPr lang="en-US" altLang="zh-CN" dirty="0" err="1"/>
              <a:t>etc</a:t>
            </a:r>
            <a:endParaRPr lang="zh-CN" altLang="en-US" dirty="0"/>
          </a:p>
        </p:txBody>
      </p:sp>
      <p:sp>
        <p:nvSpPr>
          <p:cNvPr id="4" name="灯片编号占位符 3">
            <a:extLst>
              <a:ext uri="{FF2B5EF4-FFF2-40B4-BE49-F238E27FC236}">
                <a16:creationId xmlns:a16="http://schemas.microsoft.com/office/drawing/2014/main" id="{E4828010-0629-62CA-7AD1-91503B8BC737}"/>
              </a:ext>
            </a:extLst>
          </p:cNvPr>
          <p:cNvSpPr>
            <a:spLocks noGrp="1"/>
          </p:cNvSpPr>
          <p:nvPr>
            <p:ph type="sldNum" sz="quarter" idx="5"/>
          </p:nvPr>
        </p:nvSpPr>
        <p:spPr/>
        <p:txBody>
          <a:bodyPr/>
          <a:lstStyle/>
          <a:p>
            <a:fld id="{5849F42C-2DAE-424C-A4B8-3140182C3E9F}" type="slidenum">
              <a:rPr lang="zh-CN" altLang="en-US" smtClean="0"/>
              <a:pPr/>
              <a:t>17</a:t>
            </a:fld>
            <a:endParaRPr lang="zh-CN" altLang="en-US" dirty="0"/>
          </a:p>
        </p:txBody>
      </p:sp>
    </p:spTree>
    <p:extLst>
      <p:ext uri="{BB962C8B-B14F-4D97-AF65-F5344CB8AC3E}">
        <p14:creationId xmlns:p14="http://schemas.microsoft.com/office/powerpoint/2010/main" val="34068175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our Just In Time Delivery metaphor </a:t>
            </a:r>
            <a:r>
              <a:rPr lang="en-US" dirty="0" err="1"/>
              <a:t>AsyncAPI</a:t>
            </a:r>
            <a:r>
              <a:rPr lang="en-US" dirty="0"/>
              <a:t> is this super efficient route planner and routes descriptions, that knows how and when to send packages from point A to point B. Also it contains quite detailed data about the contents of the package.</a:t>
            </a:r>
          </a:p>
        </p:txBody>
      </p:sp>
      <p:sp>
        <p:nvSpPr>
          <p:cNvPr id="4" name="Slide Number Placeholder 3"/>
          <p:cNvSpPr>
            <a:spLocks noGrp="1"/>
          </p:cNvSpPr>
          <p:nvPr>
            <p:ph type="sldNum" sz="quarter" idx="5"/>
          </p:nvPr>
        </p:nvSpPr>
        <p:spPr/>
        <p:txBody>
          <a:bodyPr/>
          <a:lstStyle/>
          <a:p>
            <a:fld id="{5849F42C-2DAE-424C-A4B8-3140182C3E9F}" type="slidenum">
              <a:rPr lang="zh-CN" altLang="en-US" smtClean="0"/>
              <a:pPr/>
              <a:t>18</a:t>
            </a:fld>
            <a:endParaRPr lang="zh-CN" altLang="en-US" dirty="0"/>
          </a:p>
        </p:txBody>
      </p:sp>
    </p:spTree>
    <p:extLst>
      <p:ext uri="{BB962C8B-B14F-4D97-AF65-F5344CB8AC3E}">
        <p14:creationId xmlns:p14="http://schemas.microsoft.com/office/powerpoint/2010/main" val="10203010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6DC174-70CD-2775-5D67-8AFC015353B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A3EFB5C-F37C-5953-FDA8-904E7C930BF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61B5ED9-2364-A4AD-6A33-5575412579A9}"/>
              </a:ext>
            </a:extLst>
          </p:cNvPr>
          <p:cNvSpPr>
            <a:spLocks noGrp="1"/>
          </p:cNvSpPr>
          <p:nvPr>
            <p:ph type="body" idx="1"/>
          </p:nvPr>
        </p:nvSpPr>
        <p:spPr/>
        <p:txBody>
          <a:bodyPr/>
          <a:lstStyle/>
          <a:p>
            <a:r>
              <a:rPr lang="en-US" altLang="zh-CN" dirty="0" err="1"/>
              <a:t>OpenAPI</a:t>
            </a:r>
            <a:r>
              <a:rPr lang="en-US" altLang="zh-CN" dirty="0"/>
              <a:t> is probably the well known by the majority and it is used to describe REST APIs aka RPCs. </a:t>
            </a:r>
            <a:r>
              <a:rPr lang="en-US" altLang="zh-CN" dirty="0" err="1"/>
              <a:t>AsyncAPI</a:t>
            </a:r>
            <a:r>
              <a:rPr lang="en-US" altLang="zh-CN" dirty="0"/>
              <a:t> the other hand is not new by any stretch but is not well known and my hope that all of you will learn about it and spread the word </a:t>
            </a:r>
            <a:r>
              <a:rPr lang="en-US" altLang="zh-CN" dirty="0">
                <a:sym typeface="Wingdings" pitchFamily="2" charset="2"/>
              </a:rPr>
              <a:t>.</a:t>
            </a:r>
            <a:endParaRPr lang="en-US" altLang="zh-CN" dirty="0"/>
          </a:p>
          <a:p>
            <a:endParaRPr lang="en-US" altLang="zh-CN" dirty="0"/>
          </a:p>
          <a:p>
            <a:r>
              <a:rPr lang="en-US" altLang="zh-CN" dirty="0" err="1"/>
              <a:t>AsyncAPI</a:t>
            </a:r>
            <a:r>
              <a:rPr lang="en-US" altLang="zh-CN" dirty="0"/>
              <a:t> has an ambitious goal to be able to describe both RPC style APIs as well Event Driven API. It has an awesome community and a myriad of tools for IDEs, documentation, code generation and much, much more.</a:t>
            </a:r>
          </a:p>
        </p:txBody>
      </p:sp>
      <p:sp>
        <p:nvSpPr>
          <p:cNvPr id="4" name="灯片编号占位符 3">
            <a:extLst>
              <a:ext uri="{FF2B5EF4-FFF2-40B4-BE49-F238E27FC236}">
                <a16:creationId xmlns:a16="http://schemas.microsoft.com/office/drawing/2014/main" id="{0A95E72A-855D-24D3-1ED8-2A4043881449}"/>
              </a:ext>
            </a:extLst>
          </p:cNvPr>
          <p:cNvSpPr>
            <a:spLocks noGrp="1"/>
          </p:cNvSpPr>
          <p:nvPr>
            <p:ph type="sldNum" sz="quarter" idx="5"/>
          </p:nvPr>
        </p:nvSpPr>
        <p:spPr/>
        <p:txBody>
          <a:bodyPr/>
          <a:lstStyle/>
          <a:p>
            <a:fld id="{5849F42C-2DAE-424C-A4B8-3140182C3E9F}" type="slidenum">
              <a:rPr lang="zh-CN" altLang="en-US" smtClean="0"/>
              <a:pPr/>
              <a:t>19</a:t>
            </a:fld>
            <a:endParaRPr lang="zh-CN" altLang="en-US" dirty="0"/>
          </a:p>
        </p:txBody>
      </p:sp>
    </p:spTree>
    <p:extLst>
      <p:ext uri="{BB962C8B-B14F-4D97-AF65-F5344CB8AC3E}">
        <p14:creationId xmlns:p14="http://schemas.microsoft.com/office/powerpoint/2010/main" val="4255888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D98A8C-B16A-17AE-4D18-1F57CDEE5FD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2EAAE2F-9A19-5B1F-EAC2-9BC3AF68DC3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3D0666B-6891-C07B-B0FE-46FF633F2E38}"/>
              </a:ext>
            </a:extLst>
          </p:cNvPr>
          <p:cNvSpPr>
            <a:spLocks noGrp="1"/>
          </p:cNvSpPr>
          <p:nvPr>
            <p:ph type="body" idx="1"/>
          </p:nvPr>
        </p:nvSpPr>
        <p:spPr/>
        <p:txBody>
          <a:bodyPr/>
          <a:lstStyle/>
          <a:p>
            <a:r>
              <a:rPr lang="en-US" altLang="zh-CN" dirty="0"/>
              <a:t>Hello my name is Artur; I am Lead Senior Computer Scientist, currently working at Adobe. You can find my on the Internet using these handles.</a:t>
            </a:r>
            <a:endParaRPr lang="zh-CN" altLang="en-US" dirty="0"/>
          </a:p>
        </p:txBody>
      </p:sp>
      <p:sp>
        <p:nvSpPr>
          <p:cNvPr id="4" name="灯片编号占位符 3">
            <a:extLst>
              <a:ext uri="{FF2B5EF4-FFF2-40B4-BE49-F238E27FC236}">
                <a16:creationId xmlns:a16="http://schemas.microsoft.com/office/drawing/2014/main" id="{5E7ADCB0-2008-0DD1-868C-358699EB02CE}"/>
              </a:ext>
            </a:extLst>
          </p:cNvPr>
          <p:cNvSpPr>
            <a:spLocks noGrp="1"/>
          </p:cNvSpPr>
          <p:nvPr>
            <p:ph type="sldNum" sz="quarter" idx="10"/>
          </p:nvPr>
        </p:nvSpPr>
        <p:spPr/>
        <p:txBody>
          <a:bodyPr/>
          <a:lstStyle/>
          <a:p>
            <a:fld id="{85D0DACE-38E0-42D2-9336-2B707D34BC6D}" type="slidenum">
              <a:rPr lang="zh-CN" altLang="en-US" smtClean="0"/>
              <a:t>2</a:t>
            </a:fld>
            <a:endParaRPr lang="zh-CN" altLang="en-US"/>
          </a:p>
        </p:txBody>
      </p:sp>
    </p:spTree>
    <p:extLst>
      <p:ext uri="{BB962C8B-B14F-4D97-AF65-F5344CB8AC3E}">
        <p14:creationId xmlns:p14="http://schemas.microsoft.com/office/powerpoint/2010/main" val="36483267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85281A-D7BE-4DB5-46B8-C864477A9DB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65609A0-23CE-E1C1-4F7B-EA501E410D7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90872E5-CD07-65DD-2156-5D7674DE2FA4}"/>
              </a:ext>
            </a:extLst>
          </p:cNvPr>
          <p:cNvSpPr>
            <a:spLocks noGrp="1"/>
          </p:cNvSpPr>
          <p:nvPr>
            <p:ph type="body" idx="1"/>
          </p:nvPr>
        </p:nvSpPr>
        <p:spPr/>
        <p:txBody>
          <a:bodyPr/>
          <a:lstStyle/>
          <a:p>
            <a:r>
              <a:rPr lang="en-US" altLang="zh-CN" dirty="0"/>
              <a:t>Now that we are done with the theoretical part, let’s see all these technologies in action.</a:t>
            </a:r>
            <a:endParaRPr lang="zh-CN" altLang="en-US" dirty="0"/>
          </a:p>
        </p:txBody>
      </p:sp>
      <p:sp>
        <p:nvSpPr>
          <p:cNvPr id="4" name="灯片编号占位符 3">
            <a:extLst>
              <a:ext uri="{FF2B5EF4-FFF2-40B4-BE49-F238E27FC236}">
                <a16:creationId xmlns:a16="http://schemas.microsoft.com/office/drawing/2014/main" id="{58D7659C-AE61-BDB9-79E3-4DE5C5B73AFC}"/>
              </a:ext>
            </a:extLst>
          </p:cNvPr>
          <p:cNvSpPr>
            <a:spLocks noGrp="1"/>
          </p:cNvSpPr>
          <p:nvPr>
            <p:ph type="sldNum" sz="quarter" idx="5"/>
          </p:nvPr>
        </p:nvSpPr>
        <p:spPr/>
        <p:txBody>
          <a:bodyPr/>
          <a:lstStyle/>
          <a:p>
            <a:fld id="{5849F42C-2DAE-424C-A4B8-3140182C3E9F}" type="slidenum">
              <a:rPr lang="zh-CN" altLang="en-US" smtClean="0"/>
              <a:pPr/>
              <a:t>20</a:t>
            </a:fld>
            <a:endParaRPr lang="zh-CN" altLang="en-US" dirty="0"/>
          </a:p>
        </p:txBody>
      </p:sp>
    </p:spTree>
    <p:extLst>
      <p:ext uri="{BB962C8B-B14F-4D97-AF65-F5344CB8AC3E}">
        <p14:creationId xmlns:p14="http://schemas.microsoft.com/office/powerpoint/2010/main" val="36929732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very simplified version of a fictional observability platform. The purpose of this is to demonstrate how we can use NATS, </a:t>
            </a:r>
            <a:r>
              <a:rPr lang="en-US" dirty="0" err="1"/>
              <a:t>CloudEvents</a:t>
            </a:r>
            <a:r>
              <a:rPr lang="en-US" dirty="0"/>
              <a:t> and </a:t>
            </a:r>
            <a:r>
              <a:rPr lang="en-US" dirty="0" err="1"/>
              <a:t>AsyncAPI</a:t>
            </a:r>
            <a:r>
              <a:rPr lang="en-US" dirty="0"/>
              <a:t>.</a:t>
            </a:r>
          </a:p>
          <a:p>
            <a:endParaRPr lang="en-US" dirty="0"/>
          </a:p>
          <a:p>
            <a:r>
              <a:rPr lang="en-US" dirty="0"/>
              <a:t>Most of you are probably sick and tired of eCommerce examples like order placed, order shipped, </a:t>
            </a:r>
            <a:r>
              <a:rPr lang="en-US" dirty="0" err="1"/>
              <a:t>etc</a:t>
            </a:r>
            <a:r>
              <a:rPr lang="en-US" dirty="0"/>
              <a:t>, so I decided to have something more ops oriented.</a:t>
            </a:r>
          </a:p>
          <a:p>
            <a:endParaRPr lang="en-US" dirty="0"/>
          </a:p>
          <a:p>
            <a:r>
              <a:rPr lang="en-US" dirty="0"/>
              <a:t>At a high level we have:</a:t>
            </a:r>
          </a:p>
          <a:p>
            <a:pPr marL="285750" indent="-285750">
              <a:buFont typeface="Arial" panose="020B0604020202020204" pitchFamily="34" charset="0"/>
              <a:buChar char="•"/>
            </a:pPr>
            <a:r>
              <a:rPr lang="en-US" dirty="0"/>
              <a:t>NATS – which acts a nervous system connecting all the pieces</a:t>
            </a:r>
          </a:p>
          <a:p>
            <a:pPr marL="285750" indent="-285750">
              <a:buFont typeface="Arial" panose="020B0604020202020204" pitchFamily="34" charset="0"/>
              <a:buChar char="•"/>
            </a:pPr>
            <a:r>
              <a:rPr lang="en-US" dirty="0"/>
              <a:t>Metrics Agents – that are collecting metrics data</a:t>
            </a:r>
          </a:p>
          <a:p>
            <a:pPr marL="285750" indent="-285750">
              <a:buFont typeface="Arial" panose="020B0604020202020204" pitchFamily="34" charset="0"/>
              <a:buChar char="•"/>
            </a:pPr>
            <a:r>
              <a:rPr lang="en-US" dirty="0"/>
              <a:t>Data Collection Service – responsible for data transformation, aggregation</a:t>
            </a:r>
          </a:p>
          <a:p>
            <a:pPr marL="285750" indent="-285750">
              <a:buFont typeface="Arial" panose="020B0604020202020204" pitchFamily="34" charset="0"/>
              <a:buChar char="•"/>
            </a:pPr>
            <a:r>
              <a:rPr lang="en-US" dirty="0"/>
              <a:t>Reporting Service – responsible for presenting the aggregated metrics</a:t>
            </a:r>
          </a:p>
          <a:p>
            <a:pPr marL="285750" indent="-285750">
              <a:buFont typeface="Arial" panose="020B0604020202020204" pitchFamily="34" charset="0"/>
              <a:buChar char="•"/>
            </a:pPr>
            <a:r>
              <a:rPr lang="en-US" dirty="0"/>
              <a:t>Visualization – this is a simple Web page that presents the metrics in a nice dashboard</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Let’s see how all this works together.</a:t>
            </a:r>
          </a:p>
        </p:txBody>
      </p:sp>
      <p:sp>
        <p:nvSpPr>
          <p:cNvPr id="4" name="Slide Number Placeholder 3"/>
          <p:cNvSpPr>
            <a:spLocks noGrp="1"/>
          </p:cNvSpPr>
          <p:nvPr>
            <p:ph type="sldNum" sz="quarter" idx="5"/>
          </p:nvPr>
        </p:nvSpPr>
        <p:spPr/>
        <p:txBody>
          <a:bodyPr/>
          <a:lstStyle/>
          <a:p>
            <a:fld id="{5849F42C-2DAE-424C-A4B8-3140182C3E9F}" type="slidenum">
              <a:rPr lang="zh-CN" altLang="en-US" smtClean="0"/>
              <a:pPr/>
              <a:t>21</a:t>
            </a:fld>
            <a:endParaRPr lang="zh-CN" altLang="en-US" dirty="0"/>
          </a:p>
        </p:txBody>
      </p:sp>
    </p:spTree>
    <p:extLst>
      <p:ext uri="{BB962C8B-B14F-4D97-AF65-F5344CB8AC3E}">
        <p14:creationId xmlns:p14="http://schemas.microsoft.com/office/powerpoint/2010/main" val="16599013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B6FE5-4E37-D02A-C43A-66F29773657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59840521-CC54-2AB6-8296-8BD972410B8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430B3C7-7360-1A6E-D00E-1E82BF584FED}"/>
              </a:ext>
            </a:extLst>
          </p:cNvPr>
          <p:cNvSpPr>
            <a:spLocks noGrp="1"/>
          </p:cNvSpPr>
          <p:nvPr>
            <p:ph type="body" idx="1"/>
          </p:nvPr>
        </p:nvSpPr>
        <p:spPr/>
        <p:txBody>
          <a:bodyPr/>
          <a:lstStyle/>
          <a:p>
            <a:r>
              <a:rPr lang="en-US" altLang="zh-CN" dirty="0"/>
              <a:t>As you can see having the right technologies, we can make sure that the asynchronous systems that we build are maintainable and manageable. I am a big of NATS and I think it addresses a lot of the limitations found in other solutions like Kafka, RabbitMQ or cloud-based solutions. But if Kafka is your thing, you can still use </a:t>
            </a:r>
            <a:r>
              <a:rPr lang="en-US" altLang="zh-CN" dirty="0" err="1"/>
              <a:t>CloudEvents</a:t>
            </a:r>
            <a:r>
              <a:rPr lang="en-US" altLang="zh-CN" dirty="0"/>
              <a:t> and </a:t>
            </a:r>
            <a:r>
              <a:rPr lang="en-US" altLang="zh-CN" dirty="0" err="1"/>
              <a:t>AsyncAPI</a:t>
            </a:r>
            <a:r>
              <a:rPr lang="en-US" altLang="zh-CN" dirty="0"/>
              <a:t>.</a:t>
            </a:r>
            <a:endParaRPr lang="zh-CN" altLang="en-US" dirty="0"/>
          </a:p>
        </p:txBody>
      </p:sp>
      <p:sp>
        <p:nvSpPr>
          <p:cNvPr id="4" name="灯片编号占位符 3">
            <a:extLst>
              <a:ext uri="{FF2B5EF4-FFF2-40B4-BE49-F238E27FC236}">
                <a16:creationId xmlns:a16="http://schemas.microsoft.com/office/drawing/2014/main" id="{9809C7D3-252A-2911-F0FE-F365715B1EB3}"/>
              </a:ext>
            </a:extLst>
          </p:cNvPr>
          <p:cNvSpPr>
            <a:spLocks noGrp="1"/>
          </p:cNvSpPr>
          <p:nvPr>
            <p:ph type="sldNum" sz="quarter" idx="5"/>
          </p:nvPr>
        </p:nvSpPr>
        <p:spPr/>
        <p:txBody>
          <a:bodyPr/>
          <a:lstStyle/>
          <a:p>
            <a:fld id="{5849F42C-2DAE-424C-A4B8-3140182C3E9F}" type="slidenum">
              <a:rPr lang="zh-CN" altLang="en-US" smtClean="0"/>
              <a:pPr/>
              <a:t>22</a:t>
            </a:fld>
            <a:endParaRPr lang="zh-CN" altLang="en-US" dirty="0"/>
          </a:p>
        </p:txBody>
      </p:sp>
    </p:spTree>
    <p:extLst>
      <p:ext uri="{BB962C8B-B14F-4D97-AF65-F5344CB8AC3E}">
        <p14:creationId xmlns:p14="http://schemas.microsoft.com/office/powerpoint/2010/main" val="25504347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D228AE-609B-080C-EA4F-63F61B550CA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29776D4-CECB-FFCD-9DCC-5ECECA7D1CF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A2F3680-0039-C1BD-B8CE-98B33B54A295}"/>
              </a:ext>
            </a:extLst>
          </p:cNvPr>
          <p:cNvSpPr>
            <a:spLocks noGrp="1"/>
          </p:cNvSpPr>
          <p:nvPr>
            <p:ph type="body" idx="1"/>
          </p:nvPr>
        </p:nvSpPr>
        <p:spPr/>
        <p:txBody>
          <a:bodyPr/>
          <a:lstStyle/>
          <a:p>
            <a:pPr marL="0" indent="0">
              <a:buFont typeface="Arial" panose="020B0604020202020204" pitchFamily="34" charset="0"/>
              <a:buNone/>
            </a:pPr>
            <a:r>
              <a:rPr lang="en-US" b="0" i="0" dirty="0">
                <a:solidFill>
                  <a:srgbClr val="D4D4D4"/>
                </a:solidFill>
                <a:effectLst/>
                <a:latin typeface="-apple-system"/>
              </a:rPr>
              <a:t>As we wrap up, there are a few things that I highlight:</a:t>
            </a:r>
          </a:p>
          <a:p>
            <a:pPr marL="285750" indent="-285750">
              <a:buFont typeface="Arial" panose="020B0604020202020204" pitchFamily="34" charset="0"/>
              <a:buChar char="•"/>
            </a:pPr>
            <a:r>
              <a:rPr lang="en-US" b="0" i="0" dirty="0">
                <a:solidFill>
                  <a:srgbClr val="D4D4D4"/>
                </a:solidFill>
                <a:effectLst/>
                <a:latin typeface="-apple-system"/>
              </a:rPr>
              <a:t>Start small – if any of these technologies are new in your org try to use it in a project that allows you to fail quickly and iterate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chemeClr val="bg1"/>
                </a:solidFill>
              </a:rPr>
              <a:t>If you fail to plan, you plan to fail – asynchronous and event driven systems are much harder to deal with, so some amount of planning is critical. Things like monitoring and observability are essential.</a:t>
            </a:r>
            <a:endParaRPr lang="en-US" sz="1600" b="0" i="0" dirty="0">
              <a:solidFill>
                <a:schemeClr val="bg1"/>
              </a:solidFill>
              <a:effectLst/>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solidFill>
                  <a:schemeClr val="bg1"/>
                </a:solidFill>
              </a:rPr>
              <a:t>Big up front design can be overkill, but some design is essential – just like planning minimal design is essential, like where do you put your routing details, what are the security requirements, do you need compression, etc. Adding any of these later can be quite challenging.</a:t>
            </a:r>
            <a:endParaRPr lang="en-US" sz="1600" b="0" i="0" dirty="0">
              <a:solidFill>
                <a:schemeClr val="bg1"/>
              </a:solidFill>
              <a:effectLst/>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i="0" dirty="0">
                <a:solidFill>
                  <a:schemeClr val="bg1"/>
                </a:solidFill>
                <a:effectLst/>
              </a:rPr>
              <a:t>When in doubt document using </a:t>
            </a:r>
            <a:r>
              <a:rPr lang="en-US" sz="1600" b="0" i="0" dirty="0" err="1">
                <a:solidFill>
                  <a:schemeClr val="bg1"/>
                </a:solidFill>
                <a:effectLst/>
              </a:rPr>
              <a:t>AsyncAPI</a:t>
            </a:r>
            <a:r>
              <a:rPr lang="en-US" sz="1600" b="0" i="0" dirty="0">
                <a:solidFill>
                  <a:schemeClr val="bg1"/>
                </a:solidFill>
                <a:effectLst/>
              </a:rPr>
              <a:t> – lastly, when you are not sure if something is a good idea or not, try to document it using </a:t>
            </a:r>
            <a:r>
              <a:rPr lang="en-US" sz="1600" b="0" i="0" dirty="0" err="1">
                <a:solidFill>
                  <a:schemeClr val="bg1"/>
                </a:solidFill>
                <a:effectLst/>
              </a:rPr>
              <a:t>AsyncAPI</a:t>
            </a:r>
            <a:r>
              <a:rPr lang="en-US" sz="1600" b="0" i="0" dirty="0">
                <a:solidFill>
                  <a:schemeClr val="bg1"/>
                </a:solidFill>
                <a:effectLst/>
              </a:rPr>
              <a:t> and I can guarantee that if things looks bad and convoluted in an </a:t>
            </a:r>
            <a:r>
              <a:rPr lang="en-US" sz="1600" b="0" i="0" dirty="0" err="1">
                <a:solidFill>
                  <a:schemeClr val="bg1"/>
                </a:solidFill>
                <a:effectLst/>
              </a:rPr>
              <a:t>AsyncAPI</a:t>
            </a:r>
            <a:r>
              <a:rPr lang="en-US" sz="1600" b="0" i="0" dirty="0">
                <a:solidFill>
                  <a:schemeClr val="bg1"/>
                </a:solidFill>
                <a:effectLst/>
              </a:rPr>
              <a:t> document, it is most probably a bad idea.</a:t>
            </a:r>
            <a:endParaRPr lang="en-US" b="0" i="0" dirty="0">
              <a:solidFill>
                <a:srgbClr val="D4D4D4"/>
              </a:solidFill>
              <a:effectLst/>
              <a:latin typeface="-apple-system"/>
            </a:endParaRPr>
          </a:p>
          <a:p>
            <a:endParaRPr lang="en-US" b="0" i="0" dirty="0">
              <a:solidFill>
                <a:srgbClr val="D4D4D4"/>
              </a:solidFill>
              <a:effectLst/>
              <a:latin typeface="-apple-system"/>
            </a:endParaRPr>
          </a:p>
          <a:p>
            <a:pPr marL="0" indent="0">
              <a:buFont typeface="Arial" panose="020B0604020202020204" pitchFamily="34" charset="0"/>
              <a:buNone/>
            </a:pPr>
            <a:r>
              <a:rPr lang="en-US" b="0" i="0" dirty="0">
                <a:solidFill>
                  <a:srgbClr val="D4D4D4"/>
                </a:solidFill>
                <a:effectLst/>
                <a:latin typeface="-apple-system"/>
              </a:rPr>
              <a:t>Following this simple principles will allow us to build resilient, efficient, and scalable systems.</a:t>
            </a:r>
          </a:p>
          <a:p>
            <a:pPr marL="0" indent="0">
              <a:buFont typeface="Arial" panose="020B0604020202020204" pitchFamily="34" charset="0"/>
              <a:buNone/>
            </a:pPr>
            <a:endParaRPr lang="zh-CN" altLang="en-US" dirty="0"/>
          </a:p>
        </p:txBody>
      </p:sp>
      <p:sp>
        <p:nvSpPr>
          <p:cNvPr id="4" name="灯片编号占位符 3">
            <a:extLst>
              <a:ext uri="{FF2B5EF4-FFF2-40B4-BE49-F238E27FC236}">
                <a16:creationId xmlns:a16="http://schemas.microsoft.com/office/drawing/2014/main" id="{FA03CA61-0CBC-D616-4681-C63B90C94E89}"/>
              </a:ext>
            </a:extLst>
          </p:cNvPr>
          <p:cNvSpPr>
            <a:spLocks noGrp="1"/>
          </p:cNvSpPr>
          <p:nvPr>
            <p:ph type="sldNum" sz="quarter" idx="5"/>
          </p:nvPr>
        </p:nvSpPr>
        <p:spPr/>
        <p:txBody>
          <a:bodyPr/>
          <a:lstStyle/>
          <a:p>
            <a:fld id="{5849F42C-2DAE-424C-A4B8-3140182C3E9F}" type="slidenum">
              <a:rPr lang="zh-CN" altLang="en-US" smtClean="0"/>
              <a:pPr/>
              <a:t>23</a:t>
            </a:fld>
            <a:endParaRPr lang="zh-CN" altLang="en-US" dirty="0"/>
          </a:p>
        </p:txBody>
      </p:sp>
    </p:spTree>
    <p:extLst>
      <p:ext uri="{BB962C8B-B14F-4D97-AF65-F5344CB8AC3E}">
        <p14:creationId xmlns:p14="http://schemas.microsoft.com/office/powerpoint/2010/main" val="12925400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849F42C-2DAE-424C-A4B8-3140182C3E9F}" type="slidenum">
              <a:rPr lang="zh-CN" altLang="en-US" smtClean="0"/>
              <a:pPr/>
              <a:t>24</a:t>
            </a:fld>
            <a:endParaRPr lang="zh-CN" altLang="en-US" dirty="0"/>
          </a:p>
        </p:txBody>
      </p:sp>
    </p:spTree>
    <p:extLst>
      <p:ext uri="{BB962C8B-B14F-4D97-AF65-F5344CB8AC3E}">
        <p14:creationId xmlns:p14="http://schemas.microsoft.com/office/powerpoint/2010/main" val="23833224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b="0" i="0" dirty="0">
                <a:solidFill>
                  <a:srgbClr val="D4D4D4"/>
                </a:solidFill>
                <a:effectLst/>
                <a:latin typeface="-apple-system"/>
              </a:rPr>
              <a:t>Thank you! I hope you enjoyed our journey! Now, let’s dive into your questions. Feel free to ask anything about how these tools work or how you can start using them in your projects.</a:t>
            </a:r>
            <a:endParaRPr lang="zh-CN" altLang="en-US" dirty="0"/>
          </a:p>
        </p:txBody>
      </p:sp>
      <p:sp>
        <p:nvSpPr>
          <p:cNvPr id="4" name="灯片编号占位符 3"/>
          <p:cNvSpPr>
            <a:spLocks noGrp="1"/>
          </p:cNvSpPr>
          <p:nvPr>
            <p:ph type="sldNum" sz="quarter" idx="10"/>
          </p:nvPr>
        </p:nvSpPr>
        <p:spPr/>
        <p:txBody>
          <a:bodyPr/>
          <a:lstStyle/>
          <a:p>
            <a:fld id="{85D0DACE-38E0-42D2-9336-2B707D34BC6D}" type="slidenum">
              <a:rPr lang="zh-CN" altLang="en-US" smtClean="0"/>
              <a:t>25</a:t>
            </a:fld>
            <a:endParaRPr lang="zh-CN" altLang="en-US"/>
          </a:p>
        </p:txBody>
      </p:sp>
    </p:spTree>
    <p:extLst>
      <p:ext uri="{BB962C8B-B14F-4D97-AF65-F5344CB8AC3E}">
        <p14:creationId xmlns:p14="http://schemas.microsoft.com/office/powerpoint/2010/main" val="4354123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4D8175-89FB-880E-3068-00CCA49677C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39AF332-FAD4-34D1-E062-5A7BE89698A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E51415D-C285-0264-B964-B2071EB7003D}"/>
              </a:ext>
            </a:extLst>
          </p:cNvPr>
          <p:cNvSpPr>
            <a:spLocks noGrp="1"/>
          </p:cNvSpPr>
          <p:nvPr>
            <p:ph type="body" idx="1"/>
          </p:nvPr>
        </p:nvSpPr>
        <p:spPr/>
        <p:txBody>
          <a:bodyPr/>
          <a:lstStyle/>
          <a:p>
            <a:r>
              <a:rPr lang="en-US" altLang="zh-CN" dirty="0"/>
              <a:t>Here are some of the resources. All the code from the demo you can find in my GitHub repo. Feel free to check it out and open issues if you have any questions.</a:t>
            </a:r>
            <a:endParaRPr lang="zh-CN" altLang="en-US" dirty="0"/>
          </a:p>
        </p:txBody>
      </p:sp>
      <p:sp>
        <p:nvSpPr>
          <p:cNvPr id="4" name="灯片编号占位符 3">
            <a:extLst>
              <a:ext uri="{FF2B5EF4-FFF2-40B4-BE49-F238E27FC236}">
                <a16:creationId xmlns:a16="http://schemas.microsoft.com/office/drawing/2014/main" id="{C69986E0-8B1C-9579-9E9D-AD37917B3AA5}"/>
              </a:ext>
            </a:extLst>
          </p:cNvPr>
          <p:cNvSpPr>
            <a:spLocks noGrp="1"/>
          </p:cNvSpPr>
          <p:nvPr>
            <p:ph type="sldNum" sz="quarter" idx="5"/>
          </p:nvPr>
        </p:nvSpPr>
        <p:spPr/>
        <p:txBody>
          <a:bodyPr/>
          <a:lstStyle/>
          <a:p>
            <a:fld id="{5849F42C-2DAE-424C-A4B8-3140182C3E9F}" type="slidenum">
              <a:rPr lang="zh-CN" altLang="en-US" smtClean="0"/>
              <a:pPr/>
              <a:t>26</a:t>
            </a:fld>
            <a:endParaRPr lang="zh-CN" altLang="en-US" dirty="0"/>
          </a:p>
        </p:txBody>
      </p:sp>
    </p:spTree>
    <p:extLst>
      <p:ext uri="{BB962C8B-B14F-4D97-AF65-F5344CB8AC3E}">
        <p14:creationId xmlns:p14="http://schemas.microsoft.com/office/powerpoint/2010/main" val="2510232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are the things that we will cover today. We will have a quick introduction, then we will briefly cover NATS, </a:t>
            </a:r>
            <a:r>
              <a:rPr lang="en-US" altLang="zh-CN" dirty="0" err="1"/>
              <a:t>CloudEvents</a:t>
            </a:r>
            <a:r>
              <a:rPr lang="en-US" altLang="zh-CN" dirty="0"/>
              <a:t> and </a:t>
            </a:r>
            <a:r>
              <a:rPr lang="en-US" altLang="zh-CN" dirty="0" err="1"/>
              <a:t>AsyncAPI</a:t>
            </a:r>
            <a:r>
              <a:rPr lang="en-US" altLang="zh-CN" dirty="0"/>
              <a:t> technology, and I hope to have time to go over the demo that I have prepared, so we could see all these technologies in action.</a:t>
            </a:r>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pPr/>
              <a:t>3</a:t>
            </a:fld>
            <a:endParaRPr lang="zh-CN" altLang="en-US" dirty="0"/>
          </a:p>
        </p:txBody>
      </p:sp>
    </p:spTree>
    <p:extLst>
      <p:ext uri="{BB962C8B-B14F-4D97-AF65-F5344CB8AC3E}">
        <p14:creationId xmlns:p14="http://schemas.microsoft.com/office/powerpoint/2010/main" val="3134572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Asynchronous systems are notoriously difficult to build, run and maintain, without proper planning and at least some upfront design, things will get messy very quickly.</a:t>
            </a:r>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pPr/>
              <a:t>4</a:t>
            </a:fld>
            <a:endParaRPr lang="zh-CN" altLang="en-US" dirty="0"/>
          </a:p>
        </p:txBody>
      </p:sp>
    </p:spTree>
    <p:extLst>
      <p:ext uri="{BB962C8B-B14F-4D97-AF65-F5344CB8AC3E}">
        <p14:creationId xmlns:p14="http://schemas.microsoft.com/office/powerpoint/2010/main" val="1652548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D4D4D4"/>
                </a:solidFill>
                <a:effectLst/>
                <a:latin typeface="-apple-system"/>
              </a:rPr>
              <a:t>We can think of these systems like highways during rush hour—there’s a lot of traffic, things need to keep moving and it is sufficient to have at least one glitch for the situation to from “bad” to “horrible”. But unlike our real-world traffic, with the right tools at our disposal, we can design these highways to be super-efficient!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D4D4D4"/>
              </a:solidFill>
              <a:effectLst/>
              <a:latin typeface="-apple-system"/>
            </a:endParaRPr>
          </a:p>
        </p:txBody>
      </p:sp>
      <p:sp>
        <p:nvSpPr>
          <p:cNvPr id="4" name="Slide Number Placeholder 3"/>
          <p:cNvSpPr>
            <a:spLocks noGrp="1"/>
          </p:cNvSpPr>
          <p:nvPr>
            <p:ph type="sldNum" sz="quarter" idx="5"/>
          </p:nvPr>
        </p:nvSpPr>
        <p:spPr/>
        <p:txBody>
          <a:bodyPr/>
          <a:lstStyle/>
          <a:p>
            <a:fld id="{5849F42C-2DAE-424C-A4B8-3140182C3E9F}" type="slidenum">
              <a:rPr lang="zh-CN" altLang="en-US" smtClean="0"/>
              <a:pPr/>
              <a:t>5</a:t>
            </a:fld>
            <a:endParaRPr lang="zh-CN" altLang="en-US" dirty="0"/>
          </a:p>
        </p:txBody>
      </p:sp>
    </p:spTree>
    <p:extLst>
      <p:ext uri="{BB962C8B-B14F-4D97-AF65-F5344CB8AC3E}">
        <p14:creationId xmlns:p14="http://schemas.microsoft.com/office/powerpoint/2010/main" val="30732053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 title of the talk mentions “harmonizing”, so I think it is important to understand the definition of “harmony” and “harmonizing”. I really like the piece with “cohesive and pleasing whole”.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As engineers we forget that if something is pleasing most probably it will also be easier to understand.</a:t>
            </a:r>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pPr/>
              <a:t>6</a:t>
            </a:fld>
            <a:endParaRPr lang="zh-CN" altLang="en-US" dirty="0"/>
          </a:p>
        </p:txBody>
      </p:sp>
    </p:spTree>
    <p:extLst>
      <p:ext uri="{BB962C8B-B14F-4D97-AF65-F5344CB8AC3E}">
        <p14:creationId xmlns:p14="http://schemas.microsoft.com/office/powerpoint/2010/main" val="1816874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humans we always use abstractions and metaphors to tackle complexity. For this talk I thought that I would use the Just In Time Delivery from the Supply Chain Management.</a:t>
            </a:r>
          </a:p>
          <a:p>
            <a:endParaRPr lang="en-US" dirty="0"/>
          </a:p>
          <a:p>
            <a:r>
              <a:rPr lang="en-US" dirty="0"/>
              <a:t>Just In Time Delivery originated as part of the Toyota Production System.</a:t>
            </a:r>
          </a:p>
        </p:txBody>
      </p:sp>
      <p:sp>
        <p:nvSpPr>
          <p:cNvPr id="4" name="Slide Number Placeholder 3"/>
          <p:cNvSpPr>
            <a:spLocks noGrp="1"/>
          </p:cNvSpPr>
          <p:nvPr>
            <p:ph type="sldNum" sz="quarter" idx="5"/>
          </p:nvPr>
        </p:nvSpPr>
        <p:spPr/>
        <p:txBody>
          <a:bodyPr/>
          <a:lstStyle/>
          <a:p>
            <a:fld id="{5849F42C-2DAE-424C-A4B8-3140182C3E9F}" type="slidenum">
              <a:rPr lang="zh-CN" altLang="en-US" smtClean="0"/>
              <a:pPr/>
              <a:t>7</a:t>
            </a:fld>
            <a:endParaRPr lang="zh-CN" altLang="en-US" dirty="0"/>
          </a:p>
        </p:txBody>
      </p:sp>
    </p:spTree>
    <p:extLst>
      <p:ext uri="{BB962C8B-B14F-4D97-AF65-F5344CB8AC3E}">
        <p14:creationId xmlns:p14="http://schemas.microsoft.com/office/powerpoint/2010/main" val="8422895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 Just in Time Delivery, we have quite a few concepts, but for this talk we will focus on:</a:t>
            </a:r>
          </a:p>
          <a:p>
            <a:pPr marL="285750" indent="-285750">
              <a:buFont typeface="Arial" panose="020B0604020202020204" pitchFamily="34" charset="0"/>
              <a:buChar char="•"/>
            </a:pPr>
            <a:r>
              <a:rPr lang="en-US" altLang="zh-CN" dirty="0"/>
              <a:t>Transportation – this will be handled by NATS</a:t>
            </a:r>
          </a:p>
          <a:p>
            <a:pPr marL="285750" indent="-285750">
              <a:buFont typeface="Arial" panose="020B0604020202020204" pitchFamily="34" charset="0"/>
              <a:buChar char="•"/>
            </a:pPr>
            <a:r>
              <a:rPr lang="en-US" altLang="zh-CN" dirty="0"/>
              <a:t>Packaging – this will be handled by </a:t>
            </a:r>
            <a:r>
              <a:rPr lang="en-US" altLang="zh-CN" dirty="0" err="1"/>
              <a:t>CloudEvents</a:t>
            </a:r>
            <a:endParaRPr lang="en-US" altLang="zh-CN" dirty="0"/>
          </a:p>
          <a:p>
            <a:pPr marL="285750" indent="-285750">
              <a:buFont typeface="Arial" panose="020B0604020202020204" pitchFamily="34" charset="0"/>
              <a:buChar char="•"/>
            </a:pPr>
            <a:r>
              <a:rPr lang="en-US" altLang="zh-CN" dirty="0"/>
              <a:t>Routes and routes planning – this will be handled by </a:t>
            </a:r>
            <a:r>
              <a:rPr lang="en-US" altLang="zh-CN" dirty="0" err="1"/>
              <a:t>AsyncAPI</a:t>
            </a:r>
            <a:endParaRPr lang="en-US" altLang="zh-CN" dirty="0"/>
          </a:p>
          <a:p>
            <a:pPr marL="285750" indent="-285750">
              <a:buFont typeface="Arial" panose="020B0604020202020204" pitchFamily="34" charset="0"/>
              <a:buChar char="•"/>
            </a:pPr>
            <a:endParaRPr lang="en-US" altLang="zh-CN" dirty="0"/>
          </a:p>
          <a:p>
            <a:pPr marL="0" indent="0">
              <a:buFont typeface="Arial" panose="020B0604020202020204" pitchFamily="34" charset="0"/>
              <a:buNone/>
            </a:pPr>
            <a:r>
              <a:rPr lang="en-US" altLang="zh-CN" dirty="0"/>
              <a:t>Now let’s dive into each component.</a:t>
            </a:r>
          </a:p>
          <a:p>
            <a:pPr marL="285750" indent="-285750">
              <a:buFontTx/>
              <a:buChar char="-"/>
            </a:pPr>
            <a:endParaRPr lang="zh-CN" altLang="en-US" dirty="0"/>
          </a:p>
        </p:txBody>
      </p:sp>
      <p:sp>
        <p:nvSpPr>
          <p:cNvPr id="4" name="灯片编号占位符 3"/>
          <p:cNvSpPr>
            <a:spLocks noGrp="1"/>
          </p:cNvSpPr>
          <p:nvPr>
            <p:ph type="sldNum" sz="quarter" idx="5"/>
          </p:nvPr>
        </p:nvSpPr>
        <p:spPr/>
        <p:txBody>
          <a:bodyPr/>
          <a:lstStyle/>
          <a:p>
            <a:fld id="{5849F42C-2DAE-424C-A4B8-3140182C3E9F}" type="slidenum">
              <a:rPr lang="zh-CN" altLang="en-US" smtClean="0"/>
              <a:pPr/>
              <a:t>8</a:t>
            </a:fld>
            <a:endParaRPr lang="zh-CN" altLang="en-US" dirty="0"/>
          </a:p>
        </p:txBody>
      </p:sp>
    </p:spTree>
    <p:extLst>
      <p:ext uri="{BB962C8B-B14F-4D97-AF65-F5344CB8AC3E}">
        <p14:creationId xmlns:p14="http://schemas.microsoft.com/office/powerpoint/2010/main" val="3130902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FE25CA-594E-6864-6107-F04EF0A37E5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2FFD87E-4B55-F314-CB55-CC622B14DBC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8F68D6C-283B-7E81-CE4E-7897B1E4671C}"/>
              </a:ext>
            </a:extLst>
          </p:cNvPr>
          <p:cNvSpPr>
            <a:spLocks noGrp="1"/>
          </p:cNvSpPr>
          <p:nvPr>
            <p:ph type="body" idx="1"/>
          </p:nvPr>
        </p:nvSpPr>
        <p:spPr/>
        <p:txBody>
          <a:bodyPr/>
          <a:lstStyle/>
          <a:p>
            <a:r>
              <a:rPr lang="en-US" altLang="zh-CN" dirty="0"/>
              <a:t>NATS is CNCF project, that has been started over 10 years ago. It is written in Golang. It is a very robust pub/sub systems. It provides the primitives to build distributed systems of any complexity.</a:t>
            </a:r>
          </a:p>
          <a:p>
            <a:endParaRPr lang="en-US" altLang="zh-CN" dirty="0"/>
          </a:p>
          <a:p>
            <a:r>
              <a:rPr lang="en-US" altLang="zh-CN" dirty="0"/>
              <a:t>I like to think of NATS as set of axioms for distributed systems, similar to 5 axioms from Euclid “Elements” for geometry or for those familiar with Paul Graham essay “The Root of Lisp”, where the whole language is based on a set 7 primitives.</a:t>
            </a:r>
            <a:endParaRPr lang="zh-CN" altLang="en-US" dirty="0"/>
          </a:p>
        </p:txBody>
      </p:sp>
      <p:sp>
        <p:nvSpPr>
          <p:cNvPr id="4" name="灯片编号占位符 3">
            <a:extLst>
              <a:ext uri="{FF2B5EF4-FFF2-40B4-BE49-F238E27FC236}">
                <a16:creationId xmlns:a16="http://schemas.microsoft.com/office/drawing/2014/main" id="{4F65F083-BCA6-4129-B289-52EFBFE18B7F}"/>
              </a:ext>
            </a:extLst>
          </p:cNvPr>
          <p:cNvSpPr>
            <a:spLocks noGrp="1"/>
          </p:cNvSpPr>
          <p:nvPr>
            <p:ph type="sldNum" sz="quarter" idx="5"/>
          </p:nvPr>
        </p:nvSpPr>
        <p:spPr/>
        <p:txBody>
          <a:bodyPr/>
          <a:lstStyle/>
          <a:p>
            <a:fld id="{5849F42C-2DAE-424C-A4B8-3140182C3E9F}" type="slidenum">
              <a:rPr lang="zh-CN" altLang="en-US" smtClean="0"/>
              <a:pPr/>
              <a:t>9</a:t>
            </a:fld>
            <a:endParaRPr lang="zh-CN" altLang="en-US" dirty="0"/>
          </a:p>
        </p:txBody>
      </p:sp>
    </p:spTree>
    <p:extLst>
      <p:ext uri="{BB962C8B-B14F-4D97-AF65-F5344CB8AC3E}">
        <p14:creationId xmlns:p14="http://schemas.microsoft.com/office/powerpoint/2010/main" val="14920299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5" Type="http://schemas.openxmlformats.org/officeDocument/2006/relationships/slideMaster" Target="../slideMasters/slideMaster1.xml"/><Relationship Id="rId4" Type="http://schemas.openxmlformats.org/officeDocument/2006/relationships/tags" Target="../tags/tag6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1">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669882" y="2588281"/>
            <a:ext cx="10852237" cy="899167"/>
          </a:xfrm>
        </p:spPr>
        <p:txBody>
          <a:bodyPr lIns="101600" tIns="38100" rIns="25400" bIns="38100" anchor="t" anchorCtr="0">
            <a:noAutofit/>
          </a:bodyPr>
          <a:lstStyle>
            <a:lvl1pPr algn="ctr">
              <a:defRPr sz="5400" b="0" spc="600">
                <a:effectLst>
                  <a:outerShdw blurRad="38100" dist="38100" dir="2700000" algn="tl">
                    <a:srgbClr val="000000">
                      <a:alpha val="43137"/>
                    </a:srgbClr>
                  </a:outerShdw>
                </a:effectLst>
              </a:defRPr>
            </a:lvl1pPr>
          </a:lstStyle>
          <a:p>
            <a:r>
              <a:rPr lang="tr-TR" altLang="zh-CN" dirty="0"/>
              <a:t>Freepptbackgrounds.net</a:t>
            </a:r>
            <a:endParaRPr lang="zh-CN" altLang="en-US" dirty="0"/>
          </a:p>
        </p:txBody>
      </p:sp>
      <p:sp>
        <p:nvSpPr>
          <p:cNvPr id="3" name="副标题 2"/>
          <p:cNvSpPr>
            <a:spLocks noGrp="1"/>
          </p:cNvSpPr>
          <p:nvPr>
            <p:ph type="subTitle" idx="1" hasCustomPrompt="1"/>
            <p:custDataLst>
              <p:tags r:id="rId2"/>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ltLang="zh-CN" dirty="0"/>
              <a:t>www.freepptbackgrounds.net</a:t>
            </a:r>
            <a:endParaRPr lang="zh-CN" altLang="en-US" dirty="0"/>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2024/9/18</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lide 10">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2024/9/18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hasCustomPrompt="1"/>
            <p:custDataLst>
              <p:tags r:id="rId4"/>
            </p:custDataLst>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ltLang="zh-CN" dirty="0"/>
              <a:t>Download free</a:t>
            </a:r>
            <a:endParaRPr lang="tr-TR" altLang="zh-CN" dirty="0"/>
          </a:p>
          <a:p>
            <a:pPr lvl="1"/>
            <a:r>
              <a:rPr lang="en-US" altLang="zh-CN" dirty="0" err="1"/>
              <a:t>Powerpoint</a:t>
            </a:r>
            <a:r>
              <a:rPr lang="en-US" altLang="zh-CN" dirty="0"/>
              <a:t> Template</a:t>
            </a:r>
            <a:endParaRPr lang="tr-TR" altLang="zh-CN" dirty="0"/>
          </a:p>
          <a:p>
            <a:pPr lvl="2"/>
            <a:r>
              <a:rPr lang="en-US" altLang="zh-CN" dirty="0"/>
              <a:t>and </a:t>
            </a:r>
            <a:endParaRPr lang="tr-TR" altLang="zh-CN" dirty="0"/>
          </a:p>
          <a:p>
            <a:pPr lvl="3"/>
            <a:r>
              <a:rPr lang="en-US" altLang="zh-CN" dirty="0"/>
              <a:t>Google slides</a:t>
            </a:r>
            <a:endParaRPr lang="tr-TR" altLang="zh-CN" dirty="0"/>
          </a:p>
          <a:p>
            <a:pPr lvl="4"/>
            <a:r>
              <a:rPr lang="en-US" altLang="zh-CN" dirty="0"/>
              <a:t>Presentation for you.</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11">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2024/9/18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字魂59号-创粗黑" panose="00000500000000000000" pitchFamily="2" charset="-122"/>
                <a:cs typeface="+mj-cs"/>
                <a:sym typeface="+mn-ea"/>
              </a:defRPr>
            </a:lvl1pPr>
          </a:lstStyle>
          <a:p>
            <a:pPr lvl="0"/>
            <a:r>
              <a:rPr lang="tr-TR" dirty="0">
                <a:sym typeface="+mn-ea"/>
              </a:rPr>
              <a:t>Freepptbackgrounds.net</a:t>
            </a:r>
            <a:endParaRPr dirty="0">
              <a:sym typeface="+mn-ea"/>
            </a:endParaRPr>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Slide 2">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字魂59号-创粗黑" panose="00000500000000000000" pitchFamily="2" charset="-122"/>
                <a:cs typeface="+mj-cs"/>
                <a:sym typeface="+mn-ea"/>
              </a:defRPr>
            </a:lvl1pPr>
          </a:lstStyle>
          <a:p>
            <a:pPr lvl="0"/>
            <a:r>
              <a:rPr lang="tr-TR" dirty="0">
                <a:sym typeface="+mn-ea"/>
              </a:rPr>
              <a:t>Freepptbackgrounds.net</a:t>
            </a:r>
            <a:endParaRPr dirty="0">
              <a:sym typeface="+mn-ea"/>
            </a:endParaRPr>
          </a:p>
        </p:txBody>
      </p:sp>
      <p:sp>
        <p:nvSpPr>
          <p:cNvPr id="3" name="内容占位符 2"/>
          <p:cNvSpPr>
            <a:spLocks noGrp="1"/>
          </p:cNvSpPr>
          <p:nvPr>
            <p:ph idx="1" hasCustomPrompt="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5pPr>
          </a:lstStyle>
          <a:p>
            <a:pPr lvl="0"/>
            <a:r>
              <a:rPr lang="en-US" altLang="zh-CN" dirty="0"/>
              <a:t>Download free</a:t>
            </a:r>
            <a:endParaRPr lang="tr-TR" altLang="zh-CN" dirty="0"/>
          </a:p>
          <a:p>
            <a:pPr lvl="1"/>
            <a:r>
              <a:rPr lang="en-US" altLang="zh-CN" dirty="0" err="1"/>
              <a:t>Powerpoint</a:t>
            </a:r>
            <a:r>
              <a:rPr lang="en-US" altLang="zh-CN" dirty="0"/>
              <a:t> Template</a:t>
            </a:r>
            <a:endParaRPr lang="tr-TR" altLang="zh-CN" dirty="0"/>
          </a:p>
          <a:p>
            <a:pPr lvl="2"/>
            <a:r>
              <a:rPr lang="en-US" altLang="zh-CN" dirty="0"/>
              <a:t>and </a:t>
            </a:r>
            <a:endParaRPr lang="tr-TR" altLang="zh-CN" dirty="0"/>
          </a:p>
          <a:p>
            <a:pPr lvl="3"/>
            <a:r>
              <a:rPr lang="en-US" altLang="zh-CN" dirty="0"/>
              <a:t>Google slides</a:t>
            </a:r>
            <a:endParaRPr lang="tr-TR" altLang="zh-CN" dirty="0"/>
          </a:p>
          <a:p>
            <a:pPr lvl="4"/>
            <a:r>
              <a:rPr lang="en-US" altLang="zh-CN" dirty="0"/>
              <a:t>Presentation for you.</a:t>
            </a:r>
            <a:endParaRPr lang="zh-CN" altLang="en-US" dirty="0"/>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2024/9/18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lide 3">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669930" y="3808730"/>
            <a:ext cx="10852237" cy="624845"/>
          </a:xfrm>
        </p:spPr>
        <p:txBody>
          <a:bodyPr lIns="101600" tIns="38100" rIns="63500" bIns="38100" anchor="t" anchorCtr="0">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tr-TR" altLang="zh-CN" dirty="0"/>
              <a:t>Freepptbackgrounds.net</a:t>
            </a:r>
            <a:endParaRPr lang="zh-CN" altLang="en-US" dirty="0"/>
          </a:p>
        </p:txBody>
      </p:sp>
      <p:sp>
        <p:nvSpPr>
          <p:cNvPr id="3" name="文本占位符 2"/>
          <p:cNvSpPr>
            <a:spLocks noGrp="1"/>
          </p:cNvSpPr>
          <p:nvPr>
            <p:ph type="body" idx="1" hasCustomPrompt="1"/>
            <p:custDataLst>
              <p:tags r:id="rId2"/>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mn-lt"/>
                <a:ea typeface="字魂59号-创粗黑" panose="00000500000000000000" pitchFamily="2"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ltLang="zh-CN" dirty="0"/>
              <a:t>www.freepptbackgrounds.net</a:t>
            </a:r>
            <a:endParaRPr lang="zh-CN" altLang="en-US" dirty="0"/>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2024/9/18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Slide 4">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字魂59号-创粗黑" panose="00000500000000000000" pitchFamily="2" charset="-122"/>
                <a:cs typeface="+mj-cs"/>
                <a:sym typeface="+mn-ea"/>
              </a:defRPr>
            </a:lvl1pPr>
          </a:lstStyle>
          <a:p>
            <a:pPr lvl="0"/>
            <a:r>
              <a:rPr lang="tr-TR" dirty="0">
                <a:sym typeface="+mn-ea"/>
              </a:rPr>
              <a:t>Freepptbackgrounds.net</a:t>
            </a:r>
            <a:endParaRPr dirty="0">
              <a:sym typeface="+mn-ea"/>
            </a:endParaRPr>
          </a:p>
        </p:txBody>
      </p:sp>
      <p:sp>
        <p:nvSpPr>
          <p:cNvPr id="3" name="内容占位符 2"/>
          <p:cNvSpPr>
            <a:spLocks noGrp="1"/>
          </p:cNvSpPr>
          <p:nvPr>
            <p:ph sz="half" idx="1" hasCustomPrompt="1"/>
            <p:custDataLst>
              <p:tags r:id="rId2"/>
            </p:custDataLst>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5pPr>
          </a:lstStyle>
          <a:p>
            <a:pPr lvl="0"/>
            <a:r>
              <a:rPr lang="en-US" altLang="zh-CN" dirty="0"/>
              <a:t>Download free</a:t>
            </a:r>
            <a:endParaRPr lang="tr-TR" altLang="zh-CN" dirty="0"/>
          </a:p>
          <a:p>
            <a:pPr lvl="1"/>
            <a:r>
              <a:rPr lang="en-US" altLang="zh-CN" dirty="0" err="1"/>
              <a:t>Powerpoint</a:t>
            </a:r>
            <a:r>
              <a:rPr lang="en-US" altLang="zh-CN" dirty="0"/>
              <a:t> Template</a:t>
            </a:r>
            <a:endParaRPr lang="tr-TR" altLang="zh-CN" dirty="0"/>
          </a:p>
          <a:p>
            <a:pPr lvl="2"/>
            <a:r>
              <a:rPr lang="en-US" altLang="zh-CN" dirty="0"/>
              <a:t>and </a:t>
            </a:r>
            <a:endParaRPr lang="tr-TR" altLang="zh-CN" dirty="0"/>
          </a:p>
          <a:p>
            <a:pPr lvl="3"/>
            <a:r>
              <a:rPr lang="en-US" altLang="zh-CN" dirty="0"/>
              <a:t>Google slides</a:t>
            </a:r>
            <a:endParaRPr lang="tr-TR" altLang="zh-CN" dirty="0"/>
          </a:p>
          <a:p>
            <a:pPr lvl="4"/>
            <a:r>
              <a:rPr lang="en-US" altLang="zh-CN" dirty="0"/>
              <a:t>Presentation for you.</a:t>
            </a:r>
            <a:endParaRPr lang="zh-CN" altLang="en-US" dirty="0"/>
          </a:p>
        </p:txBody>
      </p:sp>
      <p:sp>
        <p:nvSpPr>
          <p:cNvPr id="4" name="内容占位符 3"/>
          <p:cNvSpPr>
            <a:spLocks noGrp="1"/>
          </p:cNvSpPr>
          <p:nvPr>
            <p:ph sz="half" idx="2" hasCustomPrompt="1"/>
            <p:custDataLst>
              <p:tags r:id="rId3"/>
            </p:custDataLst>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en-US" altLang="zh-CN" dirty="0"/>
              <a:t>Download free</a:t>
            </a:r>
            <a:endParaRPr lang="tr-TR" altLang="zh-CN" dirty="0"/>
          </a:p>
          <a:p>
            <a:pPr lvl="1"/>
            <a:r>
              <a:rPr lang="en-US" altLang="zh-CN" dirty="0" err="1"/>
              <a:t>Powerpoint</a:t>
            </a:r>
            <a:r>
              <a:rPr lang="en-US" altLang="zh-CN" dirty="0"/>
              <a:t> Template</a:t>
            </a:r>
            <a:endParaRPr lang="tr-TR" altLang="zh-CN" dirty="0"/>
          </a:p>
          <a:p>
            <a:pPr lvl="2"/>
            <a:r>
              <a:rPr lang="en-US" altLang="zh-CN" dirty="0"/>
              <a:t>and </a:t>
            </a:r>
            <a:endParaRPr lang="tr-TR" altLang="zh-CN" dirty="0"/>
          </a:p>
          <a:p>
            <a:pPr lvl="3"/>
            <a:r>
              <a:rPr lang="en-US" altLang="zh-CN" dirty="0"/>
              <a:t>Google slides</a:t>
            </a:r>
            <a:endParaRPr lang="tr-TR" altLang="zh-CN" dirty="0"/>
          </a:p>
          <a:p>
            <a:pPr lvl="4"/>
            <a:r>
              <a:rPr lang="en-US" altLang="zh-CN" dirty="0"/>
              <a:t>Presentation for you.</a:t>
            </a:r>
            <a:endParaRPr lang="zh-CN" altLang="en-US" dirty="0"/>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2024/9/18</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lide 5">
    <p:spTree>
      <p:nvGrpSpPr>
        <p:cNvPr id="1" name=""/>
        <p:cNvGrpSpPr/>
        <p:nvPr/>
      </p:nvGrpSpPr>
      <p:grpSpPr>
        <a:xfrm>
          <a:off x="0" y="0"/>
          <a:ext cx="0" cy="0"/>
          <a:chOff x="0" y="0"/>
          <a:chExt cx="0" cy="0"/>
        </a:xfrm>
      </p:grpSpPr>
      <p:sp>
        <p:nvSpPr>
          <p:cNvPr id="11" name="矩形 10"/>
          <p:cNvSpPr/>
          <p:nvPr userDrawn="1"/>
        </p:nvSpPr>
        <p:spPr>
          <a:xfrm>
            <a:off x="8052512" y="4187236"/>
            <a:ext cx="775136" cy="246221"/>
          </a:xfrm>
          <a:prstGeom prst="rect">
            <a:avLst/>
          </a:prstGeom>
        </p:spPr>
        <p:txBody>
          <a:bodyPr wrap="square">
            <a:spAutoFit/>
          </a:bodyPr>
          <a:lstStyle/>
          <a:p>
            <a:r>
              <a:rPr lang="en-US" altLang="zh-CN" sz="100" dirty="0">
                <a:solidFill>
                  <a:schemeClr val="accent5">
                    <a:lumMod val="50000"/>
                  </a:schemeClr>
                </a:solidFill>
                <a:latin typeface="Calibri"/>
                <a:ea typeface="宋体"/>
              </a:rPr>
              <a:t>PPT</a:t>
            </a:r>
            <a:r>
              <a:rPr lang="zh-CN" altLang="en-US" sz="100" dirty="0">
                <a:solidFill>
                  <a:schemeClr val="accent5">
                    <a:lumMod val="50000"/>
                  </a:schemeClr>
                </a:solidFill>
                <a:latin typeface="Calibri"/>
                <a:ea typeface="宋体"/>
              </a:rPr>
              <a:t>模板下载：</a:t>
            </a:r>
            <a:r>
              <a:rPr lang="en-US" altLang="zh-CN" sz="100" dirty="0">
                <a:solidFill>
                  <a:schemeClr val="accent5">
                    <a:lumMod val="50000"/>
                  </a:schemeClr>
                </a:solidFill>
                <a:latin typeface="Calibri"/>
                <a:ea typeface="宋体"/>
              </a:rPr>
              <a:t>www.1ppt.com/moban/     </a:t>
            </a:r>
            <a:r>
              <a:rPr lang="zh-CN" altLang="en-US" sz="100" dirty="0">
                <a:solidFill>
                  <a:schemeClr val="accent5">
                    <a:lumMod val="50000"/>
                  </a:schemeClr>
                </a:solidFill>
                <a:latin typeface="Calibri"/>
                <a:ea typeface="宋体"/>
              </a:rPr>
              <a:t>行业</a:t>
            </a:r>
            <a:r>
              <a:rPr lang="en-US" altLang="zh-CN" sz="100" dirty="0">
                <a:solidFill>
                  <a:schemeClr val="accent5">
                    <a:lumMod val="50000"/>
                  </a:schemeClr>
                </a:solidFill>
                <a:latin typeface="Calibri"/>
                <a:ea typeface="宋体"/>
              </a:rPr>
              <a:t>PPT</a:t>
            </a:r>
            <a:r>
              <a:rPr lang="zh-CN" altLang="en-US" sz="100" dirty="0">
                <a:solidFill>
                  <a:schemeClr val="accent5">
                    <a:lumMod val="50000"/>
                  </a:schemeClr>
                </a:solidFill>
                <a:latin typeface="Calibri"/>
                <a:ea typeface="宋体"/>
              </a:rPr>
              <a:t>模板：</a:t>
            </a:r>
            <a:r>
              <a:rPr lang="en-US" altLang="zh-CN" sz="100" dirty="0">
                <a:solidFill>
                  <a:schemeClr val="accent5">
                    <a:lumMod val="50000"/>
                  </a:schemeClr>
                </a:solidFill>
                <a:latin typeface="Calibri"/>
                <a:ea typeface="宋体"/>
              </a:rPr>
              <a:t>www.1ppt.com/hangye/ </a:t>
            </a:r>
          </a:p>
          <a:p>
            <a:r>
              <a:rPr lang="zh-CN" altLang="en-US" sz="100" dirty="0">
                <a:solidFill>
                  <a:schemeClr val="accent5">
                    <a:lumMod val="50000"/>
                  </a:schemeClr>
                </a:solidFill>
                <a:latin typeface="Calibri"/>
                <a:ea typeface="宋体"/>
              </a:rPr>
              <a:t>节日</a:t>
            </a:r>
            <a:r>
              <a:rPr lang="en-US" altLang="zh-CN" sz="100" dirty="0">
                <a:solidFill>
                  <a:schemeClr val="accent5">
                    <a:lumMod val="50000"/>
                  </a:schemeClr>
                </a:solidFill>
                <a:latin typeface="Calibri"/>
                <a:ea typeface="宋体"/>
              </a:rPr>
              <a:t>PPT</a:t>
            </a:r>
            <a:r>
              <a:rPr lang="zh-CN" altLang="en-US" sz="100" dirty="0">
                <a:solidFill>
                  <a:schemeClr val="accent5">
                    <a:lumMod val="50000"/>
                  </a:schemeClr>
                </a:solidFill>
                <a:latin typeface="Calibri"/>
                <a:ea typeface="宋体"/>
              </a:rPr>
              <a:t>模板：</a:t>
            </a:r>
            <a:r>
              <a:rPr lang="en-US" altLang="zh-CN" sz="100" dirty="0">
                <a:solidFill>
                  <a:schemeClr val="accent5">
                    <a:lumMod val="50000"/>
                  </a:schemeClr>
                </a:solidFill>
                <a:latin typeface="Calibri"/>
                <a:ea typeface="宋体"/>
              </a:rPr>
              <a:t>www.1ppt.com/jieri/           PPT</a:t>
            </a:r>
            <a:r>
              <a:rPr lang="zh-CN" altLang="en-US" sz="100" dirty="0">
                <a:solidFill>
                  <a:schemeClr val="accent5">
                    <a:lumMod val="50000"/>
                  </a:schemeClr>
                </a:solidFill>
                <a:latin typeface="Calibri"/>
                <a:ea typeface="宋体"/>
              </a:rPr>
              <a:t>素材下载：</a:t>
            </a:r>
            <a:r>
              <a:rPr lang="en-US" altLang="zh-CN" sz="100" dirty="0">
                <a:solidFill>
                  <a:schemeClr val="accent5">
                    <a:lumMod val="50000"/>
                  </a:schemeClr>
                </a:solidFill>
                <a:latin typeface="Calibri"/>
                <a:ea typeface="宋体"/>
              </a:rPr>
              <a:t>www.1ppt.com/sucai/</a:t>
            </a:r>
          </a:p>
          <a:p>
            <a:r>
              <a:rPr lang="en-US" altLang="zh-CN" sz="100" dirty="0">
                <a:solidFill>
                  <a:schemeClr val="accent5">
                    <a:lumMod val="50000"/>
                  </a:schemeClr>
                </a:solidFill>
                <a:latin typeface="Calibri"/>
                <a:ea typeface="宋体"/>
              </a:rPr>
              <a:t>PPT</a:t>
            </a:r>
            <a:r>
              <a:rPr lang="zh-CN" altLang="en-US" sz="100" dirty="0">
                <a:solidFill>
                  <a:schemeClr val="accent5">
                    <a:lumMod val="50000"/>
                  </a:schemeClr>
                </a:solidFill>
                <a:latin typeface="Calibri"/>
                <a:ea typeface="宋体"/>
              </a:rPr>
              <a:t>背景图片：</a:t>
            </a:r>
            <a:r>
              <a:rPr lang="en-US" altLang="zh-CN" sz="100" dirty="0">
                <a:solidFill>
                  <a:schemeClr val="accent5">
                    <a:lumMod val="50000"/>
                  </a:schemeClr>
                </a:solidFill>
                <a:latin typeface="Calibri"/>
                <a:ea typeface="宋体"/>
              </a:rPr>
              <a:t>www.1ppt.com/beijing/      PPT</a:t>
            </a:r>
            <a:r>
              <a:rPr lang="zh-CN" altLang="en-US" sz="100" dirty="0">
                <a:solidFill>
                  <a:schemeClr val="accent5">
                    <a:lumMod val="50000"/>
                  </a:schemeClr>
                </a:solidFill>
                <a:latin typeface="Calibri"/>
                <a:ea typeface="宋体"/>
              </a:rPr>
              <a:t>图表下载：</a:t>
            </a:r>
            <a:r>
              <a:rPr lang="en-US" altLang="zh-CN" sz="100" dirty="0">
                <a:solidFill>
                  <a:schemeClr val="accent5">
                    <a:lumMod val="50000"/>
                  </a:schemeClr>
                </a:solidFill>
                <a:latin typeface="Calibri"/>
                <a:ea typeface="宋体"/>
              </a:rPr>
              <a:t>www.1ppt.com/tubiao/      </a:t>
            </a:r>
          </a:p>
          <a:p>
            <a:r>
              <a:rPr lang="zh-CN" altLang="en-US" sz="100" dirty="0">
                <a:solidFill>
                  <a:schemeClr val="accent5">
                    <a:lumMod val="50000"/>
                  </a:schemeClr>
                </a:solidFill>
                <a:latin typeface="Calibri"/>
                <a:ea typeface="宋体"/>
              </a:rPr>
              <a:t>优秀</a:t>
            </a:r>
            <a:r>
              <a:rPr lang="en-US" altLang="zh-CN" sz="100" dirty="0">
                <a:solidFill>
                  <a:schemeClr val="accent5">
                    <a:lumMod val="50000"/>
                  </a:schemeClr>
                </a:solidFill>
                <a:latin typeface="Calibri"/>
                <a:ea typeface="宋体"/>
              </a:rPr>
              <a:t>PPT</a:t>
            </a:r>
            <a:r>
              <a:rPr lang="zh-CN" altLang="en-US" sz="100" dirty="0">
                <a:solidFill>
                  <a:schemeClr val="accent5">
                    <a:lumMod val="50000"/>
                  </a:schemeClr>
                </a:solidFill>
                <a:latin typeface="Calibri"/>
                <a:ea typeface="宋体"/>
              </a:rPr>
              <a:t>下载：</a:t>
            </a:r>
            <a:r>
              <a:rPr lang="en-US" altLang="zh-CN" sz="100" dirty="0">
                <a:solidFill>
                  <a:schemeClr val="accent5">
                    <a:lumMod val="50000"/>
                  </a:schemeClr>
                </a:solidFill>
                <a:latin typeface="Calibri"/>
                <a:ea typeface="宋体"/>
              </a:rPr>
              <a:t>www.1ppt.com/xiazai/        PPT</a:t>
            </a:r>
            <a:r>
              <a:rPr lang="zh-CN" altLang="en-US" sz="100" dirty="0">
                <a:solidFill>
                  <a:schemeClr val="accent5">
                    <a:lumMod val="50000"/>
                  </a:schemeClr>
                </a:solidFill>
                <a:latin typeface="Calibri"/>
                <a:ea typeface="宋体"/>
              </a:rPr>
              <a:t>教程： </a:t>
            </a:r>
            <a:r>
              <a:rPr lang="en-US" altLang="zh-CN" sz="100" dirty="0">
                <a:solidFill>
                  <a:schemeClr val="accent5">
                    <a:lumMod val="50000"/>
                  </a:schemeClr>
                </a:solidFill>
                <a:latin typeface="Calibri"/>
                <a:ea typeface="宋体"/>
              </a:rPr>
              <a:t>www.1ppt.com/powerpoint/      </a:t>
            </a:r>
          </a:p>
          <a:p>
            <a:r>
              <a:rPr lang="en-US" altLang="zh-CN" sz="100" dirty="0">
                <a:solidFill>
                  <a:schemeClr val="accent5">
                    <a:lumMod val="50000"/>
                  </a:schemeClr>
                </a:solidFill>
                <a:latin typeface="Calibri"/>
                <a:ea typeface="宋体"/>
              </a:rPr>
              <a:t>Word</a:t>
            </a:r>
            <a:r>
              <a:rPr lang="zh-CN" altLang="en-US" sz="100" dirty="0">
                <a:solidFill>
                  <a:schemeClr val="accent5">
                    <a:lumMod val="50000"/>
                  </a:schemeClr>
                </a:solidFill>
                <a:latin typeface="Calibri"/>
                <a:ea typeface="宋体"/>
              </a:rPr>
              <a:t>教程： </a:t>
            </a:r>
            <a:r>
              <a:rPr lang="en-US" altLang="zh-CN" sz="100" dirty="0">
                <a:solidFill>
                  <a:schemeClr val="accent5">
                    <a:lumMod val="50000"/>
                  </a:schemeClr>
                </a:solidFill>
                <a:latin typeface="Calibri"/>
                <a:ea typeface="宋体"/>
              </a:rPr>
              <a:t>www.1ppt.com/word/              Excel</a:t>
            </a:r>
            <a:r>
              <a:rPr lang="zh-CN" altLang="en-US" sz="100" dirty="0">
                <a:solidFill>
                  <a:schemeClr val="accent5">
                    <a:lumMod val="50000"/>
                  </a:schemeClr>
                </a:solidFill>
                <a:latin typeface="Calibri"/>
                <a:ea typeface="宋体"/>
              </a:rPr>
              <a:t>教程：</a:t>
            </a:r>
            <a:r>
              <a:rPr lang="en-US" altLang="zh-CN" sz="100" dirty="0">
                <a:solidFill>
                  <a:schemeClr val="accent5">
                    <a:lumMod val="50000"/>
                  </a:schemeClr>
                </a:solidFill>
                <a:latin typeface="Calibri"/>
                <a:ea typeface="宋体"/>
              </a:rPr>
              <a:t>www.1ppt.com/excel/  </a:t>
            </a:r>
          </a:p>
          <a:p>
            <a:r>
              <a:rPr lang="zh-CN" altLang="en-US" sz="100" dirty="0">
                <a:solidFill>
                  <a:schemeClr val="accent5">
                    <a:lumMod val="50000"/>
                  </a:schemeClr>
                </a:solidFill>
                <a:latin typeface="Calibri"/>
                <a:ea typeface="宋体"/>
              </a:rPr>
              <a:t>资料下载：</a:t>
            </a:r>
            <a:r>
              <a:rPr lang="en-US" altLang="zh-CN" sz="100" dirty="0">
                <a:solidFill>
                  <a:schemeClr val="accent5">
                    <a:lumMod val="50000"/>
                  </a:schemeClr>
                </a:solidFill>
                <a:latin typeface="Calibri"/>
                <a:ea typeface="宋体"/>
              </a:rPr>
              <a:t>www.1ppt.com/ziliao/                PPT</a:t>
            </a:r>
            <a:r>
              <a:rPr lang="zh-CN" altLang="en-US" sz="100" dirty="0">
                <a:solidFill>
                  <a:schemeClr val="accent5">
                    <a:lumMod val="50000"/>
                  </a:schemeClr>
                </a:solidFill>
                <a:latin typeface="Calibri"/>
                <a:ea typeface="宋体"/>
              </a:rPr>
              <a:t>课件下载：</a:t>
            </a:r>
            <a:r>
              <a:rPr lang="en-US" altLang="zh-CN" sz="100" dirty="0">
                <a:solidFill>
                  <a:schemeClr val="accent5">
                    <a:lumMod val="50000"/>
                  </a:schemeClr>
                </a:solidFill>
                <a:latin typeface="Calibri"/>
                <a:ea typeface="宋体"/>
              </a:rPr>
              <a:t>www.1ppt.com/kejian/ </a:t>
            </a:r>
          </a:p>
          <a:p>
            <a:r>
              <a:rPr lang="zh-CN" altLang="en-US" sz="100" dirty="0">
                <a:solidFill>
                  <a:schemeClr val="accent5">
                    <a:lumMod val="50000"/>
                  </a:schemeClr>
                </a:solidFill>
                <a:latin typeface="Calibri"/>
                <a:ea typeface="宋体"/>
              </a:rPr>
              <a:t>范文下载：</a:t>
            </a:r>
            <a:r>
              <a:rPr lang="en-US" altLang="zh-CN" sz="100" dirty="0">
                <a:solidFill>
                  <a:schemeClr val="accent5">
                    <a:lumMod val="50000"/>
                  </a:schemeClr>
                </a:solidFill>
                <a:latin typeface="Calibri"/>
                <a:ea typeface="宋体"/>
              </a:rPr>
              <a:t>www.1ppt.com/fanwen/             </a:t>
            </a:r>
            <a:r>
              <a:rPr lang="zh-CN" altLang="en-US" sz="100" dirty="0">
                <a:solidFill>
                  <a:schemeClr val="accent5">
                    <a:lumMod val="50000"/>
                  </a:schemeClr>
                </a:solidFill>
                <a:latin typeface="Calibri"/>
                <a:ea typeface="宋体"/>
              </a:rPr>
              <a:t>试卷下载：</a:t>
            </a:r>
            <a:r>
              <a:rPr lang="en-US" altLang="zh-CN" sz="100" dirty="0">
                <a:solidFill>
                  <a:schemeClr val="accent5">
                    <a:lumMod val="50000"/>
                  </a:schemeClr>
                </a:solidFill>
                <a:latin typeface="Calibri"/>
                <a:ea typeface="宋体"/>
              </a:rPr>
              <a:t>www.1ppt.com/shiti/  </a:t>
            </a:r>
          </a:p>
          <a:p>
            <a:r>
              <a:rPr lang="zh-CN" altLang="en-US" sz="100" dirty="0">
                <a:solidFill>
                  <a:schemeClr val="accent5">
                    <a:lumMod val="50000"/>
                  </a:schemeClr>
                </a:solidFill>
                <a:latin typeface="Calibri"/>
                <a:ea typeface="宋体"/>
              </a:rPr>
              <a:t>教案下载：</a:t>
            </a:r>
            <a:r>
              <a:rPr lang="en-US" altLang="zh-CN" sz="100" dirty="0">
                <a:solidFill>
                  <a:schemeClr val="accent5">
                    <a:lumMod val="50000"/>
                  </a:schemeClr>
                </a:solidFill>
                <a:latin typeface="Calibri"/>
                <a:ea typeface="宋体"/>
              </a:rPr>
              <a:t>www.1ppt.com/jiaoan/        </a:t>
            </a:r>
          </a:p>
          <a:p>
            <a:r>
              <a:rPr lang="zh-CN" altLang="en-US" sz="100" dirty="0">
                <a:solidFill>
                  <a:schemeClr val="accent5">
                    <a:lumMod val="50000"/>
                  </a:schemeClr>
                </a:solidFill>
                <a:latin typeface="Calibri"/>
                <a:ea typeface="宋体"/>
              </a:rPr>
              <a:t>字体下载：</a:t>
            </a:r>
            <a:r>
              <a:rPr lang="en-US" altLang="zh-CN" sz="100" dirty="0">
                <a:solidFill>
                  <a:schemeClr val="accent5">
                    <a:lumMod val="50000"/>
                  </a:schemeClr>
                </a:solidFill>
                <a:latin typeface="Calibri"/>
                <a:ea typeface="宋体"/>
              </a:rPr>
              <a:t>www.1ppt.com/ziti/</a:t>
            </a:r>
          </a:p>
          <a:p>
            <a:r>
              <a:rPr lang="en-US" altLang="zh-CN" sz="100" dirty="0">
                <a:solidFill>
                  <a:schemeClr val="accent5">
                    <a:lumMod val="50000"/>
                  </a:schemeClr>
                </a:solidFill>
                <a:latin typeface="Calibri"/>
                <a:ea typeface="宋体"/>
              </a:rPr>
              <a:t> </a:t>
            </a:r>
            <a:endParaRPr lang="zh-CN" altLang="en-US" sz="100" dirty="0">
              <a:solidFill>
                <a:schemeClr val="accent5">
                  <a:lumMod val="50000"/>
                </a:schemeClr>
              </a:solidFill>
              <a:latin typeface="Calibri"/>
              <a:ea typeface="宋体"/>
            </a:endParaRPr>
          </a:p>
        </p:txBody>
      </p:sp>
      <p:sp>
        <p:nvSpPr>
          <p:cNvPr id="2" name="标题 1"/>
          <p:cNvSpPr>
            <a:spLocks noGrp="1"/>
          </p:cNvSpPr>
          <p:nvPr>
            <p:ph type="title" hasCustomPrompt="1"/>
            <p:custDataLst>
              <p:tags r:id="rId1"/>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字魂59号-创粗黑" panose="00000500000000000000" pitchFamily="2" charset="-122"/>
                <a:cs typeface="+mj-cs"/>
                <a:sym typeface="+mn-ea"/>
              </a:defRPr>
            </a:lvl1pPr>
          </a:lstStyle>
          <a:p>
            <a:pPr lvl="0"/>
            <a:r>
              <a:rPr lang="tr-TR" dirty="0">
                <a:sym typeface="+mn-ea"/>
              </a:rPr>
              <a:t>Freepptbackgrounds.net</a:t>
            </a:r>
            <a:endParaRPr dirty="0">
              <a:sym typeface="+mn-ea"/>
            </a:endParaRPr>
          </a:p>
        </p:txBody>
      </p:sp>
      <p:sp>
        <p:nvSpPr>
          <p:cNvPr id="3" name="文本占位符 2"/>
          <p:cNvSpPr>
            <a:spLocks noGrp="1"/>
          </p:cNvSpPr>
          <p:nvPr>
            <p:ph type="body" idx="1" hasCustomPrompt="1"/>
            <p:custDataLst>
              <p:tags r:id="rId2"/>
            </p:custDataLst>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ltLang="zh-CN" dirty="0"/>
              <a:t>www.freepptbackgrounds.net</a:t>
            </a:r>
            <a:endParaRPr lang="zh-CN" altLang="en-US" dirty="0"/>
          </a:p>
        </p:txBody>
      </p:sp>
      <p:sp>
        <p:nvSpPr>
          <p:cNvPr id="4" name="内容占位符 3"/>
          <p:cNvSpPr>
            <a:spLocks noGrp="1"/>
          </p:cNvSpPr>
          <p:nvPr>
            <p:ph sz="half" idx="2" hasCustomPrompt="1"/>
            <p:custDataLst>
              <p:tags r:id="rId3"/>
            </p:custDataLst>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5pPr>
          </a:lstStyle>
          <a:p>
            <a:pPr lvl="0"/>
            <a:r>
              <a:rPr lang="en-US" altLang="zh-CN" dirty="0"/>
              <a:t>Download free</a:t>
            </a:r>
            <a:endParaRPr lang="tr-TR" altLang="zh-CN" dirty="0"/>
          </a:p>
          <a:p>
            <a:pPr lvl="1"/>
            <a:r>
              <a:rPr lang="en-US" altLang="zh-CN" dirty="0" err="1"/>
              <a:t>Powerpoint</a:t>
            </a:r>
            <a:r>
              <a:rPr lang="en-US" altLang="zh-CN" dirty="0"/>
              <a:t> Template</a:t>
            </a:r>
            <a:endParaRPr lang="tr-TR" altLang="zh-CN" dirty="0"/>
          </a:p>
          <a:p>
            <a:pPr lvl="2"/>
            <a:r>
              <a:rPr lang="en-US" altLang="zh-CN" dirty="0"/>
              <a:t>and </a:t>
            </a:r>
            <a:endParaRPr lang="tr-TR" altLang="zh-CN" dirty="0"/>
          </a:p>
          <a:p>
            <a:pPr lvl="3"/>
            <a:r>
              <a:rPr lang="en-US" altLang="zh-CN" dirty="0"/>
              <a:t>Google slides</a:t>
            </a:r>
            <a:endParaRPr lang="tr-TR" altLang="zh-CN" dirty="0"/>
          </a:p>
          <a:p>
            <a:pPr lvl="4"/>
            <a:r>
              <a:rPr lang="en-US" altLang="zh-CN" dirty="0"/>
              <a:t>Presentation for you.</a:t>
            </a:r>
            <a:endParaRPr lang="zh-CN" altLang="en-US" dirty="0"/>
          </a:p>
        </p:txBody>
      </p:sp>
      <p:sp>
        <p:nvSpPr>
          <p:cNvPr id="5" name="文本占位符 4"/>
          <p:cNvSpPr>
            <a:spLocks noGrp="1"/>
          </p:cNvSpPr>
          <p:nvPr>
            <p:ph type="body" sz="quarter" idx="3" hasCustomPrompt="1"/>
            <p:custDataLst>
              <p:tags r:id="rId4"/>
            </p:custDataLst>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字魂59号-创粗黑" panose="00000500000000000000" pitchFamily="2"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dirty="0">
                <a:sym typeface="+mn-ea"/>
              </a:rPr>
              <a:t>www.freepptbackgrounds.net</a:t>
            </a:r>
            <a:endParaRPr dirty="0">
              <a:sym typeface="+mn-ea"/>
            </a:endParaRPr>
          </a:p>
        </p:txBody>
      </p:sp>
      <p:sp>
        <p:nvSpPr>
          <p:cNvPr id="6" name="内容占位符 5"/>
          <p:cNvSpPr>
            <a:spLocks noGrp="1"/>
          </p:cNvSpPr>
          <p:nvPr>
            <p:ph sz="quarter" idx="4" hasCustomPrompt="1"/>
            <p:custDataLst>
              <p:tags r:id="rId5"/>
            </p:custDataLst>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5pPr>
          </a:lstStyle>
          <a:p>
            <a:pPr lvl="0"/>
            <a:r>
              <a:rPr lang="en-US" altLang="zh-CN" dirty="0"/>
              <a:t>Download free</a:t>
            </a:r>
            <a:endParaRPr lang="tr-TR" altLang="zh-CN" dirty="0"/>
          </a:p>
          <a:p>
            <a:pPr lvl="1"/>
            <a:r>
              <a:rPr lang="en-US" altLang="zh-CN" dirty="0" err="1"/>
              <a:t>Powerpoint</a:t>
            </a:r>
            <a:r>
              <a:rPr lang="en-US" altLang="zh-CN" dirty="0"/>
              <a:t> Template</a:t>
            </a:r>
            <a:endParaRPr lang="tr-TR" altLang="zh-CN" dirty="0"/>
          </a:p>
          <a:p>
            <a:pPr lvl="2"/>
            <a:r>
              <a:rPr lang="en-US" altLang="zh-CN" dirty="0"/>
              <a:t>and </a:t>
            </a:r>
            <a:endParaRPr lang="tr-TR" altLang="zh-CN" dirty="0"/>
          </a:p>
          <a:p>
            <a:pPr lvl="3"/>
            <a:r>
              <a:rPr lang="en-US" altLang="zh-CN" dirty="0"/>
              <a:t>Google slides</a:t>
            </a:r>
            <a:endParaRPr lang="tr-TR" altLang="zh-CN" dirty="0"/>
          </a:p>
          <a:p>
            <a:pPr lvl="4"/>
            <a:r>
              <a:rPr lang="en-US" altLang="zh-CN" dirty="0"/>
              <a:t>Presentation for you.</a:t>
            </a:r>
            <a:endParaRPr lang="zh-CN" altLang="en-US" dirty="0"/>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2024/9/18</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lide 6">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字魂59号-创粗黑" panose="00000500000000000000" pitchFamily="2" charset="-122"/>
                <a:cs typeface="+mj-cs"/>
                <a:sym typeface="+mn-ea"/>
              </a:defRPr>
            </a:lvl1pPr>
          </a:lstStyle>
          <a:p>
            <a:pPr lvl="0"/>
            <a:r>
              <a:rPr lang="tr-TR" dirty="0">
                <a:sym typeface="+mn-ea"/>
              </a:rPr>
              <a:t>Freepptbackgrounds.net</a:t>
            </a:r>
            <a:endParaRPr dirty="0">
              <a:sym typeface="+mn-ea"/>
            </a:endParaRP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2024/9/18</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Slide 7">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2024/9/18</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8">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hasCustomPrompt="1"/>
            <p:custDataLst>
              <p:tags r:id="rId2"/>
            </p:custDataLst>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字魂59号-创粗黑" panose="00000500000000000000" pitchFamily="2" charset="-122"/>
                <a:cs typeface="+mn-cs"/>
                <a:sym typeface="+mn-ea"/>
              </a:defRPr>
            </a:lvl1pPr>
          </a:lstStyle>
          <a:p>
            <a:pPr lvl="0"/>
            <a:r>
              <a:rPr lang="tr-TR" dirty="0">
                <a:sym typeface="+mn-ea"/>
              </a:rPr>
              <a:t>www.freepptbackgrounds.net</a:t>
            </a:r>
            <a:endParaRPr dirty="0">
              <a:sym typeface="+mn-ea"/>
            </a:endParaRP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2024/9/18</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hasCustomPrompt="1"/>
            <p:custDataLst>
              <p:tags r:id="rId6"/>
            </p:custDataLst>
          </p:nvPr>
        </p:nvSpPr>
        <p:spPr/>
        <p:txBody>
          <a:bodyPr/>
          <a:lstStyle/>
          <a:p>
            <a:r>
              <a:rPr lang="tr-TR" altLang="zh-CN" dirty="0"/>
              <a:t>Freepptbackgrounds.net</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Slide 9">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字魂59号-创粗黑" panose="00000500000000000000" pitchFamily="2" charset="-122"/>
                <a:cs typeface="+mj-cs"/>
                <a:sym typeface="+mn-ea"/>
              </a:defRPr>
            </a:lvl1pPr>
          </a:lstStyle>
          <a:p>
            <a:pPr lvl="0"/>
            <a:r>
              <a:rPr lang="tr-TR" dirty="0">
                <a:sym typeface="+mn-ea"/>
              </a:rPr>
              <a:t>Freepptbackgrounds.net</a:t>
            </a:r>
            <a:endParaRPr dirty="0">
              <a:sym typeface="+mn-ea"/>
            </a:endParaRPr>
          </a:p>
        </p:txBody>
      </p:sp>
      <p:sp>
        <p:nvSpPr>
          <p:cNvPr id="3" name="竖排文字占位符 2"/>
          <p:cNvSpPr>
            <a:spLocks noGrp="1"/>
          </p:cNvSpPr>
          <p:nvPr>
            <p:ph type="body" orient="vert" idx="1" hasCustomPrompt="1"/>
            <p:custDataLst>
              <p:tags r:id="rId2"/>
            </p:custDataLst>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en-US" altLang="zh-CN" dirty="0"/>
              <a:t>Download free</a:t>
            </a:r>
            <a:endParaRPr lang="tr-TR" altLang="zh-CN" dirty="0"/>
          </a:p>
          <a:p>
            <a:pPr lvl="1"/>
            <a:r>
              <a:rPr lang="en-US" altLang="zh-CN" dirty="0" err="1"/>
              <a:t>Powerpoint</a:t>
            </a:r>
            <a:r>
              <a:rPr lang="en-US" altLang="zh-CN" dirty="0"/>
              <a:t> Template</a:t>
            </a:r>
            <a:endParaRPr lang="tr-TR" altLang="zh-CN" dirty="0"/>
          </a:p>
          <a:p>
            <a:pPr lvl="2"/>
            <a:r>
              <a:rPr lang="en-US" altLang="zh-CN" dirty="0"/>
              <a:t>and </a:t>
            </a:r>
            <a:endParaRPr lang="tr-TR" altLang="zh-CN" dirty="0"/>
          </a:p>
          <a:p>
            <a:pPr lvl="3"/>
            <a:r>
              <a:rPr lang="en-US" altLang="zh-CN" dirty="0"/>
              <a:t>Google slides</a:t>
            </a:r>
            <a:endParaRPr lang="tr-TR" altLang="zh-CN" dirty="0"/>
          </a:p>
          <a:p>
            <a:pPr lvl="4"/>
            <a:r>
              <a:rPr lang="en-US" altLang="zh-CN" dirty="0"/>
              <a:t>Presentation for you.</a:t>
            </a:r>
            <a:endParaRPr lang="zh-CN" altLang="en-US" dirty="0"/>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2024/9/18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9"/>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69882" y="432000"/>
            <a:ext cx="10852237" cy="648000"/>
          </a:xfrm>
          <a:prstGeom prst="rect">
            <a:avLst/>
          </a:prstGeom>
        </p:spPr>
        <p:txBody>
          <a:bodyPr vert="horz" lIns="101600" tIns="38100" rIns="76200" bIns="38100" rtlCol="0" anchor="ctr" anchorCtr="0">
            <a:noAutofit/>
          </a:bodyPr>
          <a:lstStyle/>
          <a:p>
            <a:r>
              <a:rPr lang="tr-TR" altLang="zh-CN" dirty="0"/>
              <a:t>Freepptbackgrounds.net</a:t>
            </a:r>
            <a:endParaRPr lang="zh-CN" altLang="en-US" dirty="0"/>
          </a:p>
        </p:txBody>
      </p:sp>
      <p:sp>
        <p:nvSpPr>
          <p:cNvPr id="3" name="文本占位符 2"/>
          <p:cNvSpPr>
            <a:spLocks noGrp="1"/>
          </p:cNvSpPr>
          <p:nvPr>
            <p:ph type="body" idx="1"/>
            <p:custDataLst>
              <p:tags r:id="rId14"/>
            </p:custDataLst>
          </p:nvPr>
        </p:nvSpPr>
        <p:spPr>
          <a:xfrm>
            <a:off x="669882" y="1296000"/>
            <a:ext cx="10852237" cy="5040000"/>
          </a:xfrm>
          <a:prstGeom prst="rect">
            <a:avLst/>
          </a:prstGeom>
        </p:spPr>
        <p:txBody>
          <a:bodyPr vert="horz" lIns="101600" tIns="0" rIns="82550" bIns="0" rtlCol="0">
            <a:normAutofit/>
          </a:bodyPr>
          <a:lstStyle/>
          <a:p>
            <a:pPr lvl="0"/>
            <a:r>
              <a:rPr lang="en-US" altLang="zh-CN" dirty="0"/>
              <a:t>Download free</a:t>
            </a:r>
            <a:endParaRPr lang="tr-TR" altLang="zh-CN" dirty="0"/>
          </a:p>
          <a:p>
            <a:pPr lvl="1"/>
            <a:r>
              <a:rPr lang="en-US" altLang="zh-CN" dirty="0" err="1"/>
              <a:t>Powerpoint</a:t>
            </a:r>
            <a:r>
              <a:rPr lang="en-US" altLang="zh-CN" dirty="0"/>
              <a:t> Template</a:t>
            </a:r>
            <a:endParaRPr lang="tr-TR" altLang="zh-CN" dirty="0"/>
          </a:p>
          <a:p>
            <a:pPr lvl="2"/>
            <a:r>
              <a:rPr lang="en-US" altLang="zh-CN" dirty="0"/>
              <a:t>and </a:t>
            </a:r>
            <a:endParaRPr lang="tr-TR" altLang="zh-CN" dirty="0"/>
          </a:p>
          <a:p>
            <a:pPr lvl="3"/>
            <a:r>
              <a:rPr lang="en-US" altLang="zh-CN" dirty="0"/>
              <a:t>Google slides</a:t>
            </a:r>
            <a:endParaRPr lang="tr-TR" altLang="zh-CN" dirty="0"/>
          </a:p>
          <a:p>
            <a:pPr lvl="4"/>
            <a:r>
              <a:rPr lang="en-US" altLang="zh-CN" dirty="0"/>
              <a:t>Presentation for you.</a:t>
            </a:r>
            <a:endParaRPr lang="zh-CN" altLang="en-US" dirty="0"/>
          </a:p>
        </p:txBody>
      </p:sp>
      <p:sp>
        <p:nvSpPr>
          <p:cNvPr id="4" name="日期占位符 3"/>
          <p:cNvSpPr>
            <a:spLocks noGrp="1"/>
          </p:cNvSpPr>
          <p:nvPr>
            <p:ph type="dt" sz="half" idx="2"/>
            <p:custDataLst>
              <p:tags r:id="rId15"/>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ea typeface="字魂59号-创粗黑" panose="00000500000000000000" pitchFamily="2" charset="-122"/>
              </a:defRPr>
            </a:lvl1pPr>
          </a:lstStyle>
          <a:p>
            <a:fld id="{760FBDFE-C587-4B4C-A407-44438C67B59E}" type="datetimeFigureOut">
              <a:rPr lang="zh-CN" altLang="en-US" smtClean="0"/>
              <a:pPr/>
              <a:t>2024/9/18</a:t>
            </a:fld>
            <a:endParaRPr lang="zh-CN" altLang="en-US" dirty="0"/>
          </a:p>
        </p:txBody>
      </p:sp>
      <p:sp>
        <p:nvSpPr>
          <p:cNvPr id="5" name="页脚占位符 4"/>
          <p:cNvSpPr>
            <a:spLocks noGrp="1"/>
          </p:cNvSpPr>
          <p:nvPr>
            <p:ph type="ftr" sz="quarter" idx="3"/>
            <p:custDataLst>
              <p:tags r:id="rId16"/>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ea typeface="字魂59号-创粗黑" panose="00000500000000000000" pitchFamily="2" charset="-122"/>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ea typeface="字魂59号-创粗黑" panose="00000500000000000000" pitchFamily="2" charset="-122"/>
              </a:defRPr>
            </a:lvl1pPr>
          </a:lstStyle>
          <a:p>
            <a:fld id="{49AE70B2-8BF9-45C0-BB95-33D1B9D3A854}" type="slidenum">
              <a:rPr lang="zh-CN" altLang="en-US" smtClean="0"/>
              <a:pPr/>
              <a:t>‹#›</a:t>
            </a:fld>
            <a:endParaRPr lang="zh-CN" altLang="en-US" dirty="0"/>
          </a:p>
        </p:txBody>
      </p:sp>
      <p:sp>
        <p:nvSpPr>
          <p:cNvPr id="7"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字魂59号-创粗黑" panose="00000500000000000000" pitchFamily="2"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字魂59号-创粗黑" panose="00000500000000000000" pitchFamily="2"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字魂59号-创粗黑" panose="00000500000000000000" pitchFamily="2"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字魂59号-创粗黑" panose="00000500000000000000" pitchFamily="2"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字魂59号-创粗黑" panose="00000500000000000000" pitchFamily="2"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字魂59号-创粗黑" panose="00000500000000000000" pitchFamily="2"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字魂59号-创粗黑" panose="00000500000000000000"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6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70.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7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72.xml"/><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73.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74.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75.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76.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64.xml"/><Relationship Id="rId5" Type="http://schemas.openxmlformats.org/officeDocument/2006/relationships/image" Target="../media/image5.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77.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78.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79.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7" Type="http://schemas.openxmlformats.org/officeDocument/2006/relationships/image" Target="../media/image5.png"/><Relationship Id="rId2" Type="http://schemas.openxmlformats.org/officeDocument/2006/relationships/slideLayout" Target="../slideLayouts/slideLayout1.xml"/><Relationship Id="rId1" Type="http://schemas.openxmlformats.org/officeDocument/2006/relationships/tags" Target="../tags/tag80.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8" Type="http://schemas.openxmlformats.org/officeDocument/2006/relationships/hyperlink" Target="https://github.com/artur-ciocanu/presentations/tree/main/apidays-conf-london-2024/code" TargetMode="External"/><Relationship Id="rId3" Type="http://schemas.openxmlformats.org/officeDocument/2006/relationships/notesSlide" Target="../notesSlides/notesSlide26.xml"/><Relationship Id="rId7" Type="http://schemas.openxmlformats.org/officeDocument/2006/relationships/hyperlink" Target="https://cloudevents.io/" TargetMode="External"/><Relationship Id="rId2" Type="http://schemas.openxmlformats.org/officeDocument/2006/relationships/slideLayout" Target="../slideLayouts/slideLayout2.xml"/><Relationship Id="rId1" Type="http://schemas.openxmlformats.org/officeDocument/2006/relationships/tags" Target="../tags/tag81.xml"/><Relationship Id="rId6" Type="http://schemas.openxmlformats.org/officeDocument/2006/relationships/hyperlink" Target="https://modelina.org/" TargetMode="External"/><Relationship Id="rId5" Type="http://schemas.openxmlformats.org/officeDocument/2006/relationships/hyperlink" Target="https://www.asyncapi.com/en" TargetMode="External"/><Relationship Id="rId4" Type="http://schemas.openxmlformats.org/officeDocument/2006/relationships/hyperlink" Target="https://nats.io/" TargetMode="Externa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65.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66.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6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notesSlide" Target="../notesSlides/notesSlide8.xml"/><Relationship Id="rId7"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ags" Target="../tags/tag68.xml"/><Relationship Id="rId6" Type="http://schemas.openxmlformats.org/officeDocument/2006/relationships/image" Target="../media/image11.png"/><Relationship Id="rId5" Type="http://schemas.openxmlformats.org/officeDocument/2006/relationships/image" Target="../media/image6.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69.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a:stretch>
        </a:blipFill>
        <a:effectLst/>
      </p:bgPr>
    </p:bg>
    <p:spTree>
      <p:nvGrpSpPr>
        <p:cNvPr id="1" name=""/>
        <p:cNvGrpSpPr/>
        <p:nvPr/>
      </p:nvGrpSpPr>
      <p:grpSpPr>
        <a:xfrm>
          <a:off x="0" y="0"/>
          <a:ext cx="0" cy="0"/>
          <a:chOff x="0" y="0"/>
          <a:chExt cx="0" cy="0"/>
        </a:xfrm>
      </p:grpSpPr>
      <p:pic>
        <p:nvPicPr>
          <p:cNvPr id="7" name="图片 6" descr="27"/>
          <p:cNvPicPr>
            <a:picLocks noChangeAspect="1"/>
          </p:cNvPicPr>
          <p:nvPr/>
        </p:nvPicPr>
        <p:blipFill>
          <a:blip r:embed="rId5"/>
          <a:stretch>
            <a:fillRect/>
          </a:stretch>
        </p:blipFill>
        <p:spPr>
          <a:xfrm>
            <a:off x="-115570" y="4722495"/>
            <a:ext cx="10556875" cy="2132965"/>
          </a:xfrm>
          <a:prstGeom prst="rect">
            <a:avLst/>
          </a:prstGeom>
        </p:spPr>
      </p:pic>
      <p:pic>
        <p:nvPicPr>
          <p:cNvPr id="8" name="图片 7" descr="27"/>
          <p:cNvPicPr>
            <a:picLocks noChangeAspect="1"/>
          </p:cNvPicPr>
          <p:nvPr/>
        </p:nvPicPr>
        <p:blipFill>
          <a:blip r:embed="rId5"/>
          <a:stretch>
            <a:fillRect/>
          </a:stretch>
        </p:blipFill>
        <p:spPr>
          <a:xfrm rot="10800000">
            <a:off x="1699260" y="-139700"/>
            <a:ext cx="10556875" cy="2132965"/>
          </a:xfrm>
          <a:prstGeom prst="rect">
            <a:avLst/>
          </a:prstGeom>
        </p:spPr>
      </p:pic>
      <p:pic>
        <p:nvPicPr>
          <p:cNvPr id="9" name="图片 8" descr="06"/>
          <p:cNvPicPr>
            <a:picLocks noChangeAspect="1"/>
          </p:cNvPicPr>
          <p:nvPr/>
        </p:nvPicPr>
        <p:blipFill>
          <a:blip r:embed="rId6"/>
          <a:stretch>
            <a:fillRect/>
          </a:stretch>
        </p:blipFill>
        <p:spPr>
          <a:xfrm>
            <a:off x="3536950" y="203835"/>
            <a:ext cx="4967605" cy="6011545"/>
          </a:xfrm>
          <a:prstGeom prst="rect">
            <a:avLst/>
          </a:prstGeom>
        </p:spPr>
      </p:pic>
      <p:pic>
        <p:nvPicPr>
          <p:cNvPr id="10" name="图片 9" descr="13"/>
          <p:cNvPicPr>
            <a:picLocks noChangeAspect="1"/>
          </p:cNvPicPr>
          <p:nvPr/>
        </p:nvPicPr>
        <p:blipFill>
          <a:blip r:embed="rId7"/>
          <a:stretch>
            <a:fillRect/>
          </a:stretch>
        </p:blipFill>
        <p:spPr>
          <a:xfrm>
            <a:off x="8214360" y="3412490"/>
            <a:ext cx="1653540" cy="1953260"/>
          </a:xfrm>
          <a:prstGeom prst="rect">
            <a:avLst/>
          </a:prstGeom>
        </p:spPr>
      </p:pic>
      <p:pic>
        <p:nvPicPr>
          <p:cNvPr id="11" name="图片 10" descr="13"/>
          <p:cNvPicPr>
            <a:picLocks noChangeAspect="1"/>
          </p:cNvPicPr>
          <p:nvPr/>
        </p:nvPicPr>
        <p:blipFill>
          <a:blip r:embed="rId7"/>
          <a:stretch>
            <a:fillRect/>
          </a:stretch>
        </p:blipFill>
        <p:spPr>
          <a:xfrm rot="9900000">
            <a:off x="3403600" y="1727835"/>
            <a:ext cx="722630" cy="854075"/>
          </a:xfrm>
          <a:prstGeom prst="rect">
            <a:avLst/>
          </a:prstGeom>
        </p:spPr>
      </p:pic>
      <p:pic>
        <p:nvPicPr>
          <p:cNvPr id="12" name="图片 11" descr="13"/>
          <p:cNvPicPr>
            <a:picLocks noChangeAspect="1"/>
          </p:cNvPicPr>
          <p:nvPr/>
        </p:nvPicPr>
        <p:blipFill>
          <a:blip r:embed="rId7"/>
          <a:stretch>
            <a:fillRect/>
          </a:stretch>
        </p:blipFill>
        <p:spPr>
          <a:xfrm rot="9900000">
            <a:off x="2809875" y="1777365"/>
            <a:ext cx="391795" cy="463550"/>
          </a:xfrm>
          <a:prstGeom prst="rect">
            <a:avLst/>
          </a:prstGeom>
        </p:spPr>
      </p:pic>
      <p:sp>
        <p:nvSpPr>
          <p:cNvPr id="25" name="文本框 24"/>
          <p:cNvSpPr txBox="1"/>
          <p:nvPr/>
        </p:nvSpPr>
        <p:spPr>
          <a:xfrm>
            <a:off x="228600" y="2634605"/>
            <a:ext cx="12157075" cy="1446550"/>
          </a:xfrm>
          <a:prstGeom prst="rect">
            <a:avLst/>
          </a:prstGeom>
          <a:noFill/>
        </p:spPr>
        <p:txBody>
          <a:bodyPr wrap="square" rtlCol="0">
            <a:spAutoFit/>
          </a:bodyPr>
          <a:lstStyle/>
          <a:p>
            <a:pPr algn="ctr"/>
            <a:r>
              <a:rPr lang="en-US" sz="4400" dirty="0">
                <a:solidFill>
                  <a:schemeClr val="bg1"/>
                </a:solidFill>
              </a:rPr>
              <a:t>Harmonizing Asynchronous Systems: NATS, </a:t>
            </a:r>
            <a:r>
              <a:rPr lang="en-US" sz="4400" dirty="0" err="1">
                <a:solidFill>
                  <a:schemeClr val="bg1"/>
                </a:solidFill>
              </a:rPr>
              <a:t>CloudEvents</a:t>
            </a:r>
            <a:r>
              <a:rPr lang="en-US" sz="4400" dirty="0">
                <a:solidFill>
                  <a:schemeClr val="bg1"/>
                </a:solidFill>
              </a:rPr>
              <a:t>, and </a:t>
            </a:r>
            <a:r>
              <a:rPr lang="en-US" sz="4400" dirty="0" err="1">
                <a:solidFill>
                  <a:schemeClr val="bg1"/>
                </a:solidFill>
              </a:rPr>
              <a:t>AsyncAPI</a:t>
            </a:r>
            <a:endParaRPr lang="zh-CN" altLang="en-US" sz="4400" b="1" spc="300" dirty="0">
              <a:solidFill>
                <a:schemeClr val="bg1"/>
              </a:solidFill>
              <a:effectLst>
                <a:outerShdw blurRad="38100" dist="38100" dir="2700000" algn="tl">
                  <a:srgbClr val="000000">
                    <a:alpha val="43137"/>
                  </a:srgbClr>
                </a:outerShdw>
              </a:effectLst>
              <a:ea typeface="字魂59号-创粗黑" panose="00000500000000000000" pitchFamily="2"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220122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0279C4-0134-3AA5-7F6C-45EE06114C53}"/>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A09FCE2C-ECA2-33AC-7F9C-14425B8AF91B}"/>
              </a:ext>
            </a:extLst>
          </p:cNvPr>
          <p:cNvGrpSpPr/>
          <p:nvPr/>
        </p:nvGrpSpPr>
        <p:grpSpPr>
          <a:xfrm>
            <a:off x="-8255" y="-5715"/>
            <a:ext cx="4701540" cy="2325370"/>
            <a:chOff x="-13" y="-9"/>
            <a:chExt cx="7404" cy="3662"/>
          </a:xfrm>
        </p:grpSpPr>
        <p:sp>
          <p:nvSpPr>
            <p:cNvPr id="15" name="文本框 14">
              <a:extLst>
                <a:ext uri="{FF2B5EF4-FFF2-40B4-BE49-F238E27FC236}">
                  <a16:creationId xmlns:a16="http://schemas.microsoft.com/office/drawing/2014/main" id="{0D9307AC-F947-04D2-7183-45A47D1341D2}"/>
                </a:ext>
              </a:extLst>
            </p:cNvPr>
            <p:cNvSpPr txBox="1"/>
            <p:nvPr/>
          </p:nvSpPr>
          <p:spPr>
            <a:xfrm>
              <a:off x="1712" y="1132"/>
              <a:ext cx="5679" cy="1018"/>
            </a:xfrm>
            <a:prstGeom prst="rect">
              <a:avLst/>
            </a:prstGeom>
            <a:noFill/>
          </p:spPr>
          <p:txBody>
            <a:bodyPr wrap="square" rtlCol="0">
              <a:spAutoFit/>
            </a:bodyPr>
            <a:lstStyle/>
            <a:p>
              <a:pPr algn="l"/>
              <a:r>
                <a:rPr lang="en-US" altLang="zh-CN" sz="3600" b="1" dirty="0">
                  <a:solidFill>
                    <a:srgbClr val="1EE2F4"/>
                  </a:solidFill>
                  <a:ea typeface="字魂59号-创粗黑" panose="00000500000000000000" pitchFamily="2" charset="-122"/>
                </a:rPr>
                <a:t>NATS</a:t>
              </a:r>
            </a:p>
          </p:txBody>
        </p:sp>
        <p:pic>
          <p:nvPicPr>
            <p:cNvPr id="5" name="图片 4" descr="10">
              <a:extLst>
                <a:ext uri="{FF2B5EF4-FFF2-40B4-BE49-F238E27FC236}">
                  <a16:creationId xmlns:a16="http://schemas.microsoft.com/office/drawing/2014/main" id="{ECF8428F-2D77-7C9A-9EAC-F4CF5FD16C35}"/>
                </a:ext>
              </a:extLst>
            </p:cNvPr>
            <p:cNvPicPr>
              <a:picLocks noChangeAspect="1"/>
            </p:cNvPicPr>
            <p:nvPr/>
          </p:nvPicPr>
          <p:blipFill>
            <a:blip r:embed="rId4"/>
            <a:stretch>
              <a:fillRect/>
            </a:stretch>
          </p:blipFill>
          <p:spPr>
            <a:xfrm rot="16200000" flipV="1">
              <a:off x="-856" y="834"/>
              <a:ext cx="3662" cy="1975"/>
            </a:xfrm>
            <a:prstGeom prst="rect">
              <a:avLst/>
            </a:prstGeom>
          </p:spPr>
        </p:pic>
      </p:grpSp>
      <p:pic>
        <p:nvPicPr>
          <p:cNvPr id="8" name="图片 7" descr="10">
            <a:extLst>
              <a:ext uri="{FF2B5EF4-FFF2-40B4-BE49-F238E27FC236}">
                <a16:creationId xmlns:a16="http://schemas.microsoft.com/office/drawing/2014/main" id="{677109FF-5CCB-17EF-DEED-79DB274ACB01}"/>
              </a:ext>
            </a:extLst>
          </p:cNvPr>
          <p:cNvPicPr>
            <a:picLocks noChangeAspect="1"/>
          </p:cNvPicPr>
          <p:nvPr/>
        </p:nvPicPr>
        <p:blipFill>
          <a:blip r:embed="rId4"/>
          <a:stretch>
            <a:fillRect/>
          </a:stretch>
        </p:blipFill>
        <p:spPr>
          <a:xfrm flipH="1">
            <a:off x="-7620" y="2696845"/>
            <a:ext cx="7781290" cy="4196080"/>
          </a:xfrm>
          <a:prstGeom prst="rect">
            <a:avLst/>
          </a:prstGeom>
        </p:spPr>
      </p:pic>
      <p:grpSp>
        <p:nvGrpSpPr>
          <p:cNvPr id="14" name="组合 13">
            <a:extLst>
              <a:ext uri="{FF2B5EF4-FFF2-40B4-BE49-F238E27FC236}">
                <a16:creationId xmlns:a16="http://schemas.microsoft.com/office/drawing/2014/main" id="{CA69FB92-0535-DCC9-CF28-CD311CE089E3}"/>
              </a:ext>
            </a:extLst>
          </p:cNvPr>
          <p:cNvGrpSpPr/>
          <p:nvPr/>
        </p:nvGrpSpPr>
        <p:grpSpPr>
          <a:xfrm>
            <a:off x="4671060" y="1523337"/>
            <a:ext cx="7520940" cy="2670175"/>
            <a:chOff x="10475" y="3048"/>
            <a:chExt cx="7027" cy="4205"/>
          </a:xfrm>
        </p:grpSpPr>
        <p:sp>
          <p:nvSpPr>
            <p:cNvPr id="16" name="文本框 15">
              <a:extLst>
                <a:ext uri="{FF2B5EF4-FFF2-40B4-BE49-F238E27FC236}">
                  <a16:creationId xmlns:a16="http://schemas.microsoft.com/office/drawing/2014/main" id="{3DC13AE7-BA26-6360-8454-DB731DDE14B5}"/>
                </a:ext>
              </a:extLst>
            </p:cNvPr>
            <p:cNvSpPr txBox="1"/>
            <p:nvPr/>
          </p:nvSpPr>
          <p:spPr>
            <a:xfrm>
              <a:off x="10475" y="4199"/>
              <a:ext cx="7027" cy="3054"/>
            </a:xfrm>
            <a:prstGeom prst="rect">
              <a:avLst/>
            </a:prstGeom>
            <a:noFill/>
          </p:spPr>
          <p:txBody>
            <a:bodyPr wrap="square" rtlCol="0">
              <a:spAutoFit/>
              <a:scene3d>
                <a:camera prst="orthographicFront"/>
                <a:lightRig rig="threePt" dir="t"/>
              </a:scene3d>
              <a:sp3d contourW="12700"/>
            </a:bodyPr>
            <a:lstStyle/>
            <a:p>
              <a:pPr marL="285750" indent="-285750" algn="l">
                <a:buFont typeface="Arial" panose="020B0604020202020204" pitchFamily="34" charset="0"/>
                <a:buChar char="•"/>
              </a:pPr>
              <a:r>
                <a:rPr lang="en-US" sz="2400" b="0" i="0" dirty="0">
                  <a:solidFill>
                    <a:schemeClr val="bg1"/>
                  </a:solidFill>
                  <a:effectLst/>
                </a:rPr>
                <a:t>Low latency and high performance.</a:t>
              </a:r>
            </a:p>
            <a:p>
              <a:pPr marL="285750" indent="-285750" algn="l">
                <a:buFont typeface="Arial" panose="020B0604020202020204" pitchFamily="34" charset="0"/>
                <a:buChar char="•"/>
              </a:pPr>
              <a:r>
                <a:rPr lang="en-US" sz="2400" b="0" i="0" dirty="0">
                  <a:solidFill>
                    <a:schemeClr val="bg1"/>
                  </a:solidFill>
                  <a:effectLst/>
                </a:rPr>
                <a:t>Supports multiple messaging patterns (e.g., pub/sub, request/reply, work queue, streaming, </a:t>
              </a:r>
              <a:r>
                <a:rPr lang="en-US" sz="2400" b="0" i="0" dirty="0" err="1">
                  <a:solidFill>
                    <a:schemeClr val="bg1"/>
                  </a:solidFill>
                  <a:effectLst/>
                </a:rPr>
                <a:t>etc</a:t>
              </a:r>
              <a:r>
                <a:rPr lang="en-US" sz="2400" b="0" i="0" dirty="0">
                  <a:solidFill>
                    <a:schemeClr val="bg1"/>
                  </a:solidFill>
                  <a:effectLst/>
                </a:rPr>
                <a:t>).</a:t>
              </a:r>
            </a:p>
            <a:p>
              <a:pPr marL="285750" indent="-285750" algn="l">
                <a:buFont typeface="Arial" panose="020B0604020202020204" pitchFamily="34" charset="0"/>
                <a:buChar char="•"/>
              </a:pPr>
              <a:r>
                <a:rPr lang="en-US" sz="2400" b="0" i="0" dirty="0">
                  <a:solidFill>
                    <a:schemeClr val="bg1"/>
                  </a:solidFill>
                  <a:effectLst/>
                </a:rPr>
                <a:t>Highly available with built-in resilience.</a:t>
              </a:r>
            </a:p>
            <a:p>
              <a:pPr marL="285750" indent="-285750" algn="l">
                <a:buFont typeface="Arial" panose="020B0604020202020204" pitchFamily="34" charset="0"/>
                <a:buChar char="•"/>
              </a:pPr>
              <a:r>
                <a:rPr lang="en-US" sz="2400" dirty="0">
                  <a:solidFill>
                    <a:schemeClr val="bg1"/>
                  </a:solidFill>
                </a:rPr>
                <a:t>CNCF Incubating Project.</a:t>
              </a:r>
              <a:endParaRPr lang="en-US" sz="2400" b="0" i="0" dirty="0">
                <a:solidFill>
                  <a:schemeClr val="bg1"/>
                </a:solidFill>
                <a:effectLst/>
              </a:endParaRPr>
            </a:p>
          </p:txBody>
        </p:sp>
        <p:sp>
          <p:nvSpPr>
            <p:cNvPr id="17" name="文本框 16">
              <a:extLst>
                <a:ext uri="{FF2B5EF4-FFF2-40B4-BE49-F238E27FC236}">
                  <a16:creationId xmlns:a16="http://schemas.microsoft.com/office/drawing/2014/main" id="{2DF5BC9C-52B6-787C-4E6D-2E260F8656F7}"/>
                </a:ext>
              </a:extLst>
            </p:cNvPr>
            <p:cNvSpPr txBox="1"/>
            <p:nvPr/>
          </p:nvSpPr>
          <p:spPr>
            <a:xfrm>
              <a:off x="10489" y="3048"/>
              <a:ext cx="5768" cy="9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200" b="1" dirty="0">
                  <a:solidFill>
                    <a:srgbClr val="1EE2F4"/>
                  </a:solidFill>
                  <a:ea typeface="字魂59号-创粗黑" panose="00000500000000000000" pitchFamily="2" charset="-122"/>
                  <a:sym typeface="+mn-ea"/>
                </a:rPr>
                <a:t>NATS – transportation</a:t>
              </a:r>
            </a:p>
          </p:txBody>
        </p:sp>
      </p:grpSp>
    </p:spTree>
    <p:custDataLst>
      <p:tags r:id="rId1"/>
    </p:custDataLst>
    <p:extLst>
      <p:ext uri="{BB962C8B-B14F-4D97-AF65-F5344CB8AC3E}">
        <p14:creationId xmlns:p14="http://schemas.microsoft.com/office/powerpoint/2010/main" val="35896652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2246F0-0C7F-3D0E-575F-D6579AD41B6F}"/>
            </a:ext>
          </a:extLst>
        </p:cNvPr>
        <p:cNvGrpSpPr/>
        <p:nvPr/>
      </p:nvGrpSpPr>
      <p:grpSpPr>
        <a:xfrm>
          <a:off x="0" y="0"/>
          <a:ext cx="0" cy="0"/>
          <a:chOff x="0" y="0"/>
          <a:chExt cx="0" cy="0"/>
        </a:xfrm>
      </p:grpSpPr>
      <p:pic>
        <p:nvPicPr>
          <p:cNvPr id="5" name="图片 4" descr="09">
            <a:extLst>
              <a:ext uri="{FF2B5EF4-FFF2-40B4-BE49-F238E27FC236}">
                <a16:creationId xmlns:a16="http://schemas.microsoft.com/office/drawing/2014/main" id="{468B2175-3E92-5E6F-0102-9276C2BE2C6E}"/>
              </a:ext>
            </a:extLst>
          </p:cNvPr>
          <p:cNvPicPr>
            <a:picLocks noChangeAspect="1"/>
          </p:cNvPicPr>
          <p:nvPr/>
        </p:nvPicPr>
        <p:blipFill>
          <a:blip r:embed="rId4"/>
          <a:stretch>
            <a:fillRect/>
          </a:stretch>
        </p:blipFill>
        <p:spPr>
          <a:xfrm flipH="1" flipV="1">
            <a:off x="20320" y="1459865"/>
            <a:ext cx="6474460" cy="5383530"/>
          </a:xfrm>
          <a:prstGeom prst="rect">
            <a:avLst/>
          </a:prstGeom>
        </p:spPr>
      </p:pic>
      <p:sp>
        <p:nvSpPr>
          <p:cNvPr id="6" name="文本框 5">
            <a:extLst>
              <a:ext uri="{FF2B5EF4-FFF2-40B4-BE49-F238E27FC236}">
                <a16:creationId xmlns:a16="http://schemas.microsoft.com/office/drawing/2014/main" id="{0B62B923-10A2-51AA-F4DD-814785C76B9A}"/>
              </a:ext>
            </a:extLst>
          </p:cNvPr>
          <p:cNvSpPr txBox="1"/>
          <p:nvPr/>
        </p:nvSpPr>
        <p:spPr>
          <a:xfrm>
            <a:off x="4603606" y="2413337"/>
            <a:ext cx="5314261" cy="1015663"/>
          </a:xfrm>
          <a:prstGeom prst="rect">
            <a:avLst/>
          </a:prstGeom>
          <a:noFill/>
        </p:spPr>
        <p:txBody>
          <a:bodyPr wrap="square" rtlCol="0">
            <a:spAutoFit/>
          </a:bodyPr>
          <a:lstStyle/>
          <a:p>
            <a:r>
              <a:rPr lang="en-US" altLang="zh-CN" sz="6000" b="1" dirty="0" err="1">
                <a:solidFill>
                  <a:srgbClr val="1EE2F4"/>
                </a:solidFill>
                <a:ea typeface="字魂59号-创粗黑" panose="00000500000000000000" pitchFamily="2" charset="-122"/>
              </a:rPr>
              <a:t>CloudEvents</a:t>
            </a:r>
            <a:endParaRPr lang="en-US" altLang="zh-CN" sz="6000" b="1" dirty="0">
              <a:solidFill>
                <a:srgbClr val="1EE2F4"/>
              </a:solidFill>
              <a:ea typeface="字魂59号-创粗黑" panose="00000500000000000000" pitchFamily="2" charset="-122"/>
            </a:endParaRPr>
          </a:p>
        </p:txBody>
      </p:sp>
    </p:spTree>
    <p:custDataLst>
      <p:tags r:id="rId1"/>
    </p:custDataLst>
    <p:extLst>
      <p:ext uri="{BB962C8B-B14F-4D97-AF65-F5344CB8AC3E}">
        <p14:creationId xmlns:p14="http://schemas.microsoft.com/office/powerpoint/2010/main" val="424032836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a:extLst>
            <a:ext uri="{FF2B5EF4-FFF2-40B4-BE49-F238E27FC236}">
              <a16:creationId xmlns:a16="http://schemas.microsoft.com/office/drawing/2014/main" id="{33D3EB2C-E207-A100-46ED-458C0E460C10}"/>
            </a:ext>
          </a:extLst>
        </p:cNvPr>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70268498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942D81-34C1-2CCE-147E-52D60D9EC8C7}"/>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B627AA1D-284F-1B13-EADB-AEFCF10A9294}"/>
              </a:ext>
            </a:extLst>
          </p:cNvPr>
          <p:cNvGrpSpPr/>
          <p:nvPr/>
        </p:nvGrpSpPr>
        <p:grpSpPr>
          <a:xfrm>
            <a:off x="-8255" y="-5715"/>
            <a:ext cx="4701540" cy="2325370"/>
            <a:chOff x="-13" y="-9"/>
            <a:chExt cx="7404" cy="3662"/>
          </a:xfrm>
        </p:grpSpPr>
        <p:sp>
          <p:nvSpPr>
            <p:cNvPr id="15" name="文本框 14">
              <a:extLst>
                <a:ext uri="{FF2B5EF4-FFF2-40B4-BE49-F238E27FC236}">
                  <a16:creationId xmlns:a16="http://schemas.microsoft.com/office/drawing/2014/main" id="{9F4BE3AC-E812-EE1E-6108-C61F884AA786}"/>
                </a:ext>
              </a:extLst>
            </p:cNvPr>
            <p:cNvSpPr txBox="1"/>
            <p:nvPr/>
          </p:nvSpPr>
          <p:spPr>
            <a:xfrm>
              <a:off x="1712" y="1132"/>
              <a:ext cx="5679" cy="1018"/>
            </a:xfrm>
            <a:prstGeom prst="rect">
              <a:avLst/>
            </a:prstGeom>
            <a:noFill/>
          </p:spPr>
          <p:txBody>
            <a:bodyPr wrap="square" rtlCol="0">
              <a:spAutoFit/>
            </a:bodyPr>
            <a:lstStyle/>
            <a:p>
              <a:pPr algn="l"/>
              <a:r>
                <a:rPr lang="en-US" altLang="zh-CN" sz="3600" b="1" dirty="0" err="1">
                  <a:solidFill>
                    <a:srgbClr val="1EE2F4"/>
                  </a:solidFill>
                  <a:ea typeface="字魂59号-创粗黑" panose="00000500000000000000" pitchFamily="2" charset="-122"/>
                </a:rPr>
                <a:t>CloudEvents</a:t>
              </a:r>
              <a:endParaRPr lang="en-US" altLang="zh-CN" sz="3600" b="1" dirty="0">
                <a:solidFill>
                  <a:srgbClr val="1EE2F4"/>
                </a:solidFill>
                <a:ea typeface="字魂59号-创粗黑" panose="00000500000000000000" pitchFamily="2" charset="-122"/>
              </a:endParaRPr>
            </a:p>
          </p:txBody>
        </p:sp>
        <p:pic>
          <p:nvPicPr>
            <p:cNvPr id="5" name="图片 4" descr="10">
              <a:extLst>
                <a:ext uri="{FF2B5EF4-FFF2-40B4-BE49-F238E27FC236}">
                  <a16:creationId xmlns:a16="http://schemas.microsoft.com/office/drawing/2014/main" id="{645BF34F-AA2A-B7C8-2A45-C39C66189874}"/>
                </a:ext>
              </a:extLst>
            </p:cNvPr>
            <p:cNvPicPr>
              <a:picLocks noChangeAspect="1"/>
            </p:cNvPicPr>
            <p:nvPr/>
          </p:nvPicPr>
          <p:blipFill>
            <a:blip r:embed="rId4"/>
            <a:stretch>
              <a:fillRect/>
            </a:stretch>
          </p:blipFill>
          <p:spPr>
            <a:xfrm rot="16200000" flipV="1">
              <a:off x="-856" y="834"/>
              <a:ext cx="3662" cy="1975"/>
            </a:xfrm>
            <a:prstGeom prst="rect">
              <a:avLst/>
            </a:prstGeom>
          </p:spPr>
        </p:pic>
      </p:grpSp>
      <p:pic>
        <p:nvPicPr>
          <p:cNvPr id="8" name="图片 7" descr="10">
            <a:extLst>
              <a:ext uri="{FF2B5EF4-FFF2-40B4-BE49-F238E27FC236}">
                <a16:creationId xmlns:a16="http://schemas.microsoft.com/office/drawing/2014/main" id="{E34D82B5-C417-687D-1056-8BE3FF343AC6}"/>
              </a:ext>
            </a:extLst>
          </p:cNvPr>
          <p:cNvPicPr>
            <a:picLocks noChangeAspect="1"/>
          </p:cNvPicPr>
          <p:nvPr/>
        </p:nvPicPr>
        <p:blipFill>
          <a:blip r:embed="rId4"/>
          <a:stretch>
            <a:fillRect/>
          </a:stretch>
        </p:blipFill>
        <p:spPr>
          <a:xfrm flipH="1">
            <a:off x="-7620" y="2696845"/>
            <a:ext cx="7781290" cy="4196080"/>
          </a:xfrm>
          <a:prstGeom prst="rect">
            <a:avLst/>
          </a:prstGeom>
        </p:spPr>
      </p:pic>
      <p:grpSp>
        <p:nvGrpSpPr>
          <p:cNvPr id="14" name="组合 13">
            <a:extLst>
              <a:ext uri="{FF2B5EF4-FFF2-40B4-BE49-F238E27FC236}">
                <a16:creationId xmlns:a16="http://schemas.microsoft.com/office/drawing/2014/main" id="{C018584D-8DB4-0199-AFF6-3767CBDF23D8}"/>
              </a:ext>
            </a:extLst>
          </p:cNvPr>
          <p:cNvGrpSpPr/>
          <p:nvPr/>
        </p:nvGrpSpPr>
        <p:grpSpPr>
          <a:xfrm>
            <a:off x="4671060" y="1523337"/>
            <a:ext cx="7520940" cy="2670175"/>
            <a:chOff x="10475" y="3048"/>
            <a:chExt cx="7027" cy="4205"/>
          </a:xfrm>
        </p:grpSpPr>
        <p:sp>
          <p:nvSpPr>
            <p:cNvPr id="16" name="文本框 15">
              <a:extLst>
                <a:ext uri="{FF2B5EF4-FFF2-40B4-BE49-F238E27FC236}">
                  <a16:creationId xmlns:a16="http://schemas.microsoft.com/office/drawing/2014/main" id="{FDF72003-ACCD-FD7A-317D-F2505A8C6AA7}"/>
                </a:ext>
              </a:extLst>
            </p:cNvPr>
            <p:cNvSpPr txBox="1"/>
            <p:nvPr/>
          </p:nvSpPr>
          <p:spPr>
            <a:xfrm>
              <a:off x="10475" y="4199"/>
              <a:ext cx="7027" cy="3054"/>
            </a:xfrm>
            <a:prstGeom prst="rect">
              <a:avLst/>
            </a:prstGeom>
            <a:noFill/>
          </p:spPr>
          <p:txBody>
            <a:bodyPr wrap="square" rtlCol="0">
              <a:spAutoFit/>
              <a:scene3d>
                <a:camera prst="orthographicFront"/>
                <a:lightRig rig="threePt" dir="t"/>
              </a:scene3d>
              <a:sp3d contourW="12700"/>
            </a:bodyPr>
            <a:lstStyle/>
            <a:p>
              <a:pPr marL="342900" indent="-342900" algn="l">
                <a:buFont typeface="Arial" panose="020B0604020202020204" pitchFamily="34" charset="0"/>
                <a:buChar char="•"/>
              </a:pPr>
              <a:r>
                <a:rPr lang="en-US" sz="2400" b="0" i="0" dirty="0">
                  <a:solidFill>
                    <a:schemeClr val="bg1"/>
                  </a:solidFill>
                  <a:effectLst/>
                </a:rPr>
                <a:t>Lightweight, essential metadata.</a:t>
              </a:r>
            </a:p>
            <a:p>
              <a:pPr marL="342900" indent="-342900" algn="l">
                <a:buFont typeface="Arial" panose="020B0604020202020204" pitchFamily="34" charset="0"/>
                <a:buChar char="•"/>
              </a:pPr>
              <a:r>
                <a:rPr lang="en-US" sz="2400" b="0" i="0" dirty="0">
                  <a:solidFill>
                    <a:schemeClr val="bg1"/>
                  </a:solidFill>
                  <a:effectLst/>
                </a:rPr>
                <a:t>Enhances interoperability between systems.</a:t>
              </a:r>
            </a:p>
            <a:p>
              <a:pPr marL="342900" indent="-342900" algn="l">
                <a:buFont typeface="Arial" panose="020B0604020202020204" pitchFamily="34" charset="0"/>
                <a:buChar char="•"/>
              </a:pPr>
              <a:r>
                <a:rPr lang="en-US" sz="2400" b="0" i="0" dirty="0">
                  <a:solidFill>
                    <a:schemeClr val="bg1"/>
                  </a:solidFill>
                  <a:effectLst/>
                </a:rPr>
                <a:t>Supports various event-driven architectures.</a:t>
              </a:r>
            </a:p>
            <a:p>
              <a:pPr marL="342900" indent="-342900" algn="l">
                <a:buFont typeface="Arial" panose="020B0604020202020204" pitchFamily="34" charset="0"/>
                <a:buChar char="•"/>
              </a:pPr>
              <a:r>
                <a:rPr lang="en-US" sz="2400" dirty="0">
                  <a:solidFill>
                    <a:schemeClr val="bg1"/>
                  </a:solidFill>
                </a:rPr>
                <a:t>Protocol agnostic</a:t>
              </a:r>
              <a:endParaRPr lang="en-US" sz="2400" b="0" i="0" dirty="0">
                <a:solidFill>
                  <a:schemeClr val="bg1"/>
                </a:solidFill>
                <a:effectLst/>
              </a:endParaRPr>
            </a:p>
            <a:p>
              <a:pPr marL="342900" indent="-342900" algn="l">
                <a:buFont typeface="Arial" panose="020B0604020202020204" pitchFamily="34" charset="0"/>
                <a:buChar char="•"/>
              </a:pPr>
              <a:r>
                <a:rPr lang="en-US" sz="2400" dirty="0">
                  <a:solidFill>
                    <a:schemeClr val="bg1"/>
                  </a:solidFill>
                </a:rPr>
                <a:t>CNCF Graduated Project.</a:t>
              </a:r>
              <a:endParaRPr lang="en-US" sz="2400" b="0" i="0" dirty="0">
                <a:solidFill>
                  <a:schemeClr val="bg1"/>
                </a:solidFill>
                <a:effectLst/>
              </a:endParaRPr>
            </a:p>
          </p:txBody>
        </p:sp>
        <p:sp>
          <p:nvSpPr>
            <p:cNvPr id="17" name="文本框 16">
              <a:extLst>
                <a:ext uri="{FF2B5EF4-FFF2-40B4-BE49-F238E27FC236}">
                  <a16:creationId xmlns:a16="http://schemas.microsoft.com/office/drawing/2014/main" id="{D2F86543-4734-8A1C-276B-429AF89E33F0}"/>
                </a:ext>
              </a:extLst>
            </p:cNvPr>
            <p:cNvSpPr txBox="1"/>
            <p:nvPr/>
          </p:nvSpPr>
          <p:spPr>
            <a:xfrm>
              <a:off x="10489" y="3048"/>
              <a:ext cx="5768" cy="9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200" b="1" dirty="0" err="1">
                  <a:solidFill>
                    <a:srgbClr val="1EE2F4"/>
                  </a:solidFill>
                  <a:ea typeface="字魂59号-创粗黑" panose="00000500000000000000" pitchFamily="2" charset="-122"/>
                  <a:sym typeface="+mn-ea"/>
                </a:rPr>
                <a:t>CloudEvents</a:t>
              </a:r>
              <a:r>
                <a:rPr lang="en-US" altLang="zh-CN" sz="3200" b="1" dirty="0">
                  <a:solidFill>
                    <a:srgbClr val="1EE2F4"/>
                  </a:solidFill>
                  <a:ea typeface="字魂59号-创粗黑" panose="00000500000000000000" pitchFamily="2" charset="-122"/>
                  <a:sym typeface="+mn-ea"/>
                </a:rPr>
                <a:t> –packaging</a:t>
              </a:r>
            </a:p>
          </p:txBody>
        </p:sp>
      </p:grpSp>
    </p:spTree>
    <p:custDataLst>
      <p:tags r:id="rId1"/>
    </p:custDataLst>
    <p:extLst>
      <p:ext uri="{BB962C8B-B14F-4D97-AF65-F5344CB8AC3E}">
        <p14:creationId xmlns:p14="http://schemas.microsoft.com/office/powerpoint/2010/main" val="343088212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4697411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F29F76-D1DE-BAFC-EC2D-1D77BCFBD37B}"/>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0D8B727D-F83E-E522-7D40-30E3A5E4639D}"/>
              </a:ext>
            </a:extLst>
          </p:cNvPr>
          <p:cNvGrpSpPr/>
          <p:nvPr/>
        </p:nvGrpSpPr>
        <p:grpSpPr>
          <a:xfrm>
            <a:off x="-8255" y="-5715"/>
            <a:ext cx="4701540" cy="2325370"/>
            <a:chOff x="-13" y="-9"/>
            <a:chExt cx="7404" cy="3662"/>
          </a:xfrm>
        </p:grpSpPr>
        <p:sp>
          <p:nvSpPr>
            <p:cNvPr id="15" name="文本框 14">
              <a:extLst>
                <a:ext uri="{FF2B5EF4-FFF2-40B4-BE49-F238E27FC236}">
                  <a16:creationId xmlns:a16="http://schemas.microsoft.com/office/drawing/2014/main" id="{05BF04CA-D76C-7338-02B3-592BEC6CB247}"/>
                </a:ext>
              </a:extLst>
            </p:cNvPr>
            <p:cNvSpPr txBox="1"/>
            <p:nvPr/>
          </p:nvSpPr>
          <p:spPr>
            <a:xfrm>
              <a:off x="1712" y="1132"/>
              <a:ext cx="5679" cy="1018"/>
            </a:xfrm>
            <a:prstGeom prst="rect">
              <a:avLst/>
            </a:prstGeom>
            <a:noFill/>
          </p:spPr>
          <p:txBody>
            <a:bodyPr wrap="square" rtlCol="0">
              <a:spAutoFit/>
            </a:bodyPr>
            <a:lstStyle/>
            <a:p>
              <a:pPr algn="l"/>
              <a:r>
                <a:rPr lang="en-US" altLang="zh-CN" sz="3600" b="1" dirty="0" err="1">
                  <a:solidFill>
                    <a:srgbClr val="1EE2F4"/>
                  </a:solidFill>
                  <a:ea typeface="字魂59号-创粗黑" panose="00000500000000000000" pitchFamily="2" charset="-122"/>
                </a:rPr>
                <a:t>CloudEvents</a:t>
              </a:r>
              <a:endParaRPr lang="en-US" altLang="zh-CN" sz="3600" b="1" dirty="0">
                <a:solidFill>
                  <a:srgbClr val="1EE2F4"/>
                </a:solidFill>
                <a:ea typeface="字魂59号-创粗黑" panose="00000500000000000000" pitchFamily="2" charset="-122"/>
              </a:endParaRPr>
            </a:p>
          </p:txBody>
        </p:sp>
        <p:pic>
          <p:nvPicPr>
            <p:cNvPr id="5" name="图片 4" descr="10">
              <a:extLst>
                <a:ext uri="{FF2B5EF4-FFF2-40B4-BE49-F238E27FC236}">
                  <a16:creationId xmlns:a16="http://schemas.microsoft.com/office/drawing/2014/main" id="{8694E7D5-C87D-4E1A-3336-8285A397D975}"/>
                </a:ext>
              </a:extLst>
            </p:cNvPr>
            <p:cNvPicPr>
              <a:picLocks noChangeAspect="1"/>
            </p:cNvPicPr>
            <p:nvPr/>
          </p:nvPicPr>
          <p:blipFill>
            <a:blip r:embed="rId4"/>
            <a:stretch>
              <a:fillRect/>
            </a:stretch>
          </p:blipFill>
          <p:spPr>
            <a:xfrm rot="16200000" flipV="1">
              <a:off x="-856" y="834"/>
              <a:ext cx="3662" cy="1975"/>
            </a:xfrm>
            <a:prstGeom prst="rect">
              <a:avLst/>
            </a:prstGeom>
          </p:spPr>
        </p:pic>
      </p:grpSp>
      <p:pic>
        <p:nvPicPr>
          <p:cNvPr id="8" name="图片 7" descr="10">
            <a:extLst>
              <a:ext uri="{FF2B5EF4-FFF2-40B4-BE49-F238E27FC236}">
                <a16:creationId xmlns:a16="http://schemas.microsoft.com/office/drawing/2014/main" id="{38533D04-6B14-54EF-7115-86E4920E86B8}"/>
              </a:ext>
            </a:extLst>
          </p:cNvPr>
          <p:cNvPicPr>
            <a:picLocks noChangeAspect="1"/>
          </p:cNvPicPr>
          <p:nvPr/>
        </p:nvPicPr>
        <p:blipFill>
          <a:blip r:embed="rId4"/>
          <a:stretch>
            <a:fillRect/>
          </a:stretch>
        </p:blipFill>
        <p:spPr>
          <a:xfrm flipH="1">
            <a:off x="-7620" y="2696845"/>
            <a:ext cx="7781290" cy="4196080"/>
          </a:xfrm>
          <a:prstGeom prst="rect">
            <a:avLst/>
          </a:prstGeom>
        </p:spPr>
      </p:pic>
      <p:grpSp>
        <p:nvGrpSpPr>
          <p:cNvPr id="14" name="组合 13">
            <a:extLst>
              <a:ext uri="{FF2B5EF4-FFF2-40B4-BE49-F238E27FC236}">
                <a16:creationId xmlns:a16="http://schemas.microsoft.com/office/drawing/2014/main" id="{AD599B15-E6F8-2C93-3F35-AA65C5E71F67}"/>
              </a:ext>
            </a:extLst>
          </p:cNvPr>
          <p:cNvGrpSpPr/>
          <p:nvPr/>
        </p:nvGrpSpPr>
        <p:grpSpPr>
          <a:xfrm>
            <a:off x="5330627" y="1583298"/>
            <a:ext cx="7520940" cy="2670175"/>
            <a:chOff x="10475" y="3048"/>
            <a:chExt cx="7027" cy="4205"/>
          </a:xfrm>
        </p:grpSpPr>
        <p:sp>
          <p:nvSpPr>
            <p:cNvPr id="16" name="文本框 15">
              <a:extLst>
                <a:ext uri="{FF2B5EF4-FFF2-40B4-BE49-F238E27FC236}">
                  <a16:creationId xmlns:a16="http://schemas.microsoft.com/office/drawing/2014/main" id="{57C8C081-E5E8-7059-3960-1979206C585B}"/>
                </a:ext>
              </a:extLst>
            </p:cNvPr>
            <p:cNvSpPr txBox="1"/>
            <p:nvPr/>
          </p:nvSpPr>
          <p:spPr>
            <a:xfrm>
              <a:off x="10475" y="4199"/>
              <a:ext cx="7027" cy="3054"/>
            </a:xfrm>
            <a:prstGeom prst="rect">
              <a:avLst/>
            </a:prstGeom>
            <a:noFill/>
          </p:spPr>
          <p:txBody>
            <a:bodyPr wrap="square" rtlCol="0">
              <a:spAutoFit/>
              <a:scene3d>
                <a:camera prst="orthographicFront"/>
                <a:lightRig rig="threePt" dir="t"/>
              </a:scene3d>
              <a:sp3d contourW="12700"/>
            </a:bodyPr>
            <a:lstStyle/>
            <a:p>
              <a:pPr marL="342900" indent="-342900" algn="l">
                <a:buFont typeface="Arial" panose="020B0604020202020204" pitchFamily="34" charset="0"/>
                <a:buChar char="•"/>
              </a:pPr>
              <a:r>
                <a:rPr lang="en-US" sz="2400" dirty="0" err="1">
                  <a:solidFill>
                    <a:schemeClr val="bg1"/>
                  </a:solidFill>
                </a:rPr>
                <a:t>specversion</a:t>
              </a:r>
              <a:r>
                <a:rPr lang="en-US" sz="2400" dirty="0">
                  <a:solidFill>
                    <a:schemeClr val="bg1"/>
                  </a:solidFill>
                </a:rPr>
                <a:t> – </a:t>
              </a:r>
              <a:r>
                <a:rPr lang="en-US" sz="2400" dirty="0" err="1">
                  <a:solidFill>
                    <a:schemeClr val="bg1"/>
                  </a:solidFill>
                </a:rPr>
                <a:t>CloudEvents</a:t>
              </a:r>
              <a:r>
                <a:rPr lang="en-US" sz="2400" dirty="0">
                  <a:solidFill>
                    <a:schemeClr val="bg1"/>
                  </a:solidFill>
                </a:rPr>
                <a:t> specification version.</a:t>
              </a:r>
              <a:endParaRPr lang="en-US" sz="2400" b="0" i="0" dirty="0">
                <a:solidFill>
                  <a:schemeClr val="bg1"/>
                </a:solidFill>
                <a:effectLst/>
              </a:endParaRPr>
            </a:p>
            <a:p>
              <a:pPr marL="342900" indent="-342900" algn="l">
                <a:buFont typeface="Arial" panose="020B0604020202020204" pitchFamily="34" charset="0"/>
                <a:buChar char="•"/>
              </a:pPr>
              <a:r>
                <a:rPr lang="en-US" sz="2400" b="0" i="0" dirty="0">
                  <a:solidFill>
                    <a:schemeClr val="bg1"/>
                  </a:solidFill>
                  <a:effectLst/>
                </a:rPr>
                <a:t>id – identifies the event.</a:t>
              </a:r>
            </a:p>
            <a:p>
              <a:pPr marL="342900" indent="-342900" algn="l">
                <a:buFont typeface="Arial" panose="020B0604020202020204" pitchFamily="34" charset="0"/>
                <a:buChar char="•"/>
              </a:pPr>
              <a:r>
                <a:rPr lang="en-US" sz="2400" dirty="0">
                  <a:solidFill>
                    <a:schemeClr val="bg1"/>
                  </a:solidFill>
                </a:rPr>
                <a:t>source – identifies the context in which the event happened. </a:t>
              </a:r>
              <a:endParaRPr lang="en-US" sz="2400" b="0" i="0" dirty="0">
                <a:solidFill>
                  <a:schemeClr val="bg1"/>
                </a:solidFill>
                <a:effectLst/>
              </a:endParaRPr>
            </a:p>
            <a:p>
              <a:pPr marL="342900" indent="-342900" algn="l">
                <a:buFont typeface="Arial" panose="020B0604020202020204" pitchFamily="34" charset="0"/>
                <a:buChar char="•"/>
              </a:pPr>
              <a:r>
                <a:rPr lang="en-US" sz="2400" dirty="0">
                  <a:solidFill>
                    <a:schemeClr val="bg1"/>
                  </a:solidFill>
                </a:rPr>
                <a:t>t</a:t>
              </a:r>
              <a:r>
                <a:rPr lang="en-US" sz="2400" b="0" i="0" dirty="0">
                  <a:solidFill>
                    <a:schemeClr val="bg1"/>
                  </a:solidFill>
                  <a:effectLst/>
                </a:rPr>
                <a:t>ype – describes the type of the event.</a:t>
              </a:r>
            </a:p>
          </p:txBody>
        </p:sp>
        <p:sp>
          <p:nvSpPr>
            <p:cNvPr id="17" name="文本框 16">
              <a:extLst>
                <a:ext uri="{FF2B5EF4-FFF2-40B4-BE49-F238E27FC236}">
                  <a16:creationId xmlns:a16="http://schemas.microsoft.com/office/drawing/2014/main" id="{DACFE6D2-3329-25DA-8DF3-AE247CCE7B59}"/>
                </a:ext>
              </a:extLst>
            </p:cNvPr>
            <p:cNvSpPr txBox="1"/>
            <p:nvPr/>
          </p:nvSpPr>
          <p:spPr>
            <a:xfrm>
              <a:off x="10489" y="3048"/>
              <a:ext cx="5768" cy="130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4800" b="1" dirty="0">
                  <a:solidFill>
                    <a:srgbClr val="1EE2F4"/>
                  </a:solidFill>
                  <a:ea typeface="字魂59号-创粗黑" panose="00000500000000000000" pitchFamily="2" charset="-122"/>
                  <a:sym typeface="+mn-ea"/>
                </a:rPr>
                <a:t>J</a:t>
              </a:r>
              <a:r>
                <a:rPr lang="en-US" altLang="zh-CN" sz="4800" b="1" dirty="0">
                  <a:solidFill>
                    <a:schemeClr val="bg2"/>
                  </a:solidFill>
                  <a:ea typeface="字魂59号-创粗黑" panose="00000500000000000000" pitchFamily="2" charset="-122"/>
                  <a:sym typeface="+mn-ea"/>
                </a:rPr>
                <a:t>ust</a:t>
              </a:r>
              <a:r>
                <a:rPr lang="en-US" altLang="zh-CN" sz="4800" b="1" dirty="0">
                  <a:solidFill>
                    <a:srgbClr val="1EE2F4"/>
                  </a:solidFill>
                  <a:ea typeface="字魂59号-创粗黑" panose="00000500000000000000" pitchFamily="2" charset="-122"/>
                  <a:sym typeface="+mn-ea"/>
                </a:rPr>
                <a:t> E</a:t>
              </a:r>
              <a:r>
                <a:rPr lang="en-US" altLang="zh-CN" sz="4800" b="1" dirty="0">
                  <a:solidFill>
                    <a:schemeClr val="bg2"/>
                  </a:solidFill>
                  <a:ea typeface="字魂59号-创粗黑" panose="00000500000000000000" pitchFamily="2" charset="-122"/>
                  <a:sym typeface="+mn-ea"/>
                </a:rPr>
                <a:t>nough</a:t>
              </a:r>
              <a:r>
                <a:rPr lang="en-US" altLang="zh-CN" sz="4800" b="1" dirty="0">
                  <a:solidFill>
                    <a:srgbClr val="1EE2F4"/>
                  </a:solidFill>
                  <a:ea typeface="字魂59号-创粗黑" panose="00000500000000000000" pitchFamily="2" charset="-122"/>
                  <a:sym typeface="+mn-ea"/>
                </a:rPr>
                <a:t> M</a:t>
              </a:r>
              <a:r>
                <a:rPr lang="en-US" altLang="zh-CN" sz="4800" b="1" dirty="0">
                  <a:solidFill>
                    <a:schemeClr val="bg2"/>
                  </a:solidFill>
                  <a:ea typeface="字魂59号-创粗黑" panose="00000500000000000000" pitchFamily="2" charset="-122"/>
                  <a:sym typeface="+mn-ea"/>
                </a:rPr>
                <a:t>etadata</a:t>
              </a:r>
            </a:p>
          </p:txBody>
        </p:sp>
      </p:grpSp>
    </p:spTree>
    <p:custDataLst>
      <p:tags r:id="rId1"/>
    </p:custDataLst>
    <p:extLst>
      <p:ext uri="{BB962C8B-B14F-4D97-AF65-F5344CB8AC3E}">
        <p14:creationId xmlns:p14="http://schemas.microsoft.com/office/powerpoint/2010/main" val="239205640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8032DE-92A5-8F7D-46DA-B60F868BA9AB}"/>
            </a:ext>
          </a:extLst>
        </p:cNvPr>
        <p:cNvGrpSpPr/>
        <p:nvPr/>
      </p:nvGrpSpPr>
      <p:grpSpPr>
        <a:xfrm>
          <a:off x="0" y="0"/>
          <a:ext cx="0" cy="0"/>
          <a:chOff x="0" y="0"/>
          <a:chExt cx="0" cy="0"/>
        </a:xfrm>
      </p:grpSpPr>
      <p:pic>
        <p:nvPicPr>
          <p:cNvPr id="5" name="图片 4" descr="09">
            <a:extLst>
              <a:ext uri="{FF2B5EF4-FFF2-40B4-BE49-F238E27FC236}">
                <a16:creationId xmlns:a16="http://schemas.microsoft.com/office/drawing/2014/main" id="{B38A84D5-960B-8059-2C0C-6C7EA01584D2}"/>
              </a:ext>
            </a:extLst>
          </p:cNvPr>
          <p:cNvPicPr>
            <a:picLocks noChangeAspect="1"/>
          </p:cNvPicPr>
          <p:nvPr/>
        </p:nvPicPr>
        <p:blipFill>
          <a:blip r:embed="rId4"/>
          <a:stretch>
            <a:fillRect/>
          </a:stretch>
        </p:blipFill>
        <p:spPr>
          <a:xfrm flipH="1" flipV="1">
            <a:off x="20320" y="1459865"/>
            <a:ext cx="6474460" cy="5383530"/>
          </a:xfrm>
          <a:prstGeom prst="rect">
            <a:avLst/>
          </a:prstGeom>
        </p:spPr>
      </p:pic>
      <p:sp>
        <p:nvSpPr>
          <p:cNvPr id="6" name="文本框 5">
            <a:extLst>
              <a:ext uri="{FF2B5EF4-FFF2-40B4-BE49-F238E27FC236}">
                <a16:creationId xmlns:a16="http://schemas.microsoft.com/office/drawing/2014/main" id="{6CE860F1-6E0E-BB7F-56F2-C0FAE02CA19A}"/>
              </a:ext>
            </a:extLst>
          </p:cNvPr>
          <p:cNvSpPr txBox="1"/>
          <p:nvPr/>
        </p:nvSpPr>
        <p:spPr>
          <a:xfrm>
            <a:off x="4738517" y="2413337"/>
            <a:ext cx="5314261" cy="1015663"/>
          </a:xfrm>
          <a:prstGeom prst="rect">
            <a:avLst/>
          </a:prstGeom>
          <a:noFill/>
        </p:spPr>
        <p:txBody>
          <a:bodyPr wrap="square" rtlCol="0">
            <a:spAutoFit/>
          </a:bodyPr>
          <a:lstStyle/>
          <a:p>
            <a:r>
              <a:rPr lang="en-US" altLang="zh-CN" sz="6000" b="1" dirty="0" err="1">
                <a:solidFill>
                  <a:srgbClr val="1EE2F4"/>
                </a:solidFill>
                <a:ea typeface="字魂59号-创粗黑" panose="00000500000000000000" pitchFamily="2" charset="-122"/>
              </a:rPr>
              <a:t>AsyncAPI</a:t>
            </a:r>
            <a:endParaRPr lang="en-US" altLang="zh-CN" sz="6000" b="1" dirty="0">
              <a:solidFill>
                <a:srgbClr val="1EE2F4"/>
              </a:solidFill>
              <a:ea typeface="字魂59号-创粗黑" panose="00000500000000000000" pitchFamily="2" charset="-122"/>
            </a:endParaRPr>
          </a:p>
        </p:txBody>
      </p:sp>
    </p:spTree>
    <p:custDataLst>
      <p:tags r:id="rId1"/>
    </p:custDataLst>
    <p:extLst>
      <p:ext uri="{BB962C8B-B14F-4D97-AF65-F5344CB8AC3E}">
        <p14:creationId xmlns:p14="http://schemas.microsoft.com/office/powerpoint/2010/main" val="1778163460"/>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t="-11000" b="-1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331344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669DF-CFC8-6D66-9EF5-5141538FE0B6}"/>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EB9453AB-8D7E-C625-F620-31B3A1717090}"/>
              </a:ext>
            </a:extLst>
          </p:cNvPr>
          <p:cNvGrpSpPr/>
          <p:nvPr/>
        </p:nvGrpSpPr>
        <p:grpSpPr>
          <a:xfrm>
            <a:off x="-8255" y="-5715"/>
            <a:ext cx="4701540" cy="2325370"/>
            <a:chOff x="-13" y="-9"/>
            <a:chExt cx="7404" cy="3662"/>
          </a:xfrm>
        </p:grpSpPr>
        <p:sp>
          <p:nvSpPr>
            <p:cNvPr id="15" name="文本框 14">
              <a:extLst>
                <a:ext uri="{FF2B5EF4-FFF2-40B4-BE49-F238E27FC236}">
                  <a16:creationId xmlns:a16="http://schemas.microsoft.com/office/drawing/2014/main" id="{2302B8DA-4DE7-8401-4BCD-B3DCF659F84B}"/>
                </a:ext>
              </a:extLst>
            </p:cNvPr>
            <p:cNvSpPr txBox="1"/>
            <p:nvPr/>
          </p:nvSpPr>
          <p:spPr>
            <a:xfrm>
              <a:off x="1712" y="1132"/>
              <a:ext cx="5679" cy="1018"/>
            </a:xfrm>
            <a:prstGeom prst="rect">
              <a:avLst/>
            </a:prstGeom>
            <a:noFill/>
          </p:spPr>
          <p:txBody>
            <a:bodyPr wrap="square" rtlCol="0">
              <a:spAutoFit/>
            </a:bodyPr>
            <a:lstStyle/>
            <a:p>
              <a:pPr algn="l"/>
              <a:r>
                <a:rPr lang="en-US" altLang="zh-CN" sz="3600" b="1" dirty="0" err="1">
                  <a:solidFill>
                    <a:srgbClr val="1EE2F4"/>
                  </a:solidFill>
                  <a:ea typeface="字魂59号-创粗黑" panose="00000500000000000000" pitchFamily="2" charset="-122"/>
                </a:rPr>
                <a:t>AsyncAPI</a:t>
              </a:r>
              <a:endParaRPr lang="en-US" altLang="zh-CN" sz="3600" b="1" dirty="0">
                <a:solidFill>
                  <a:srgbClr val="1EE2F4"/>
                </a:solidFill>
                <a:ea typeface="字魂59号-创粗黑" panose="00000500000000000000" pitchFamily="2" charset="-122"/>
              </a:endParaRPr>
            </a:p>
          </p:txBody>
        </p:sp>
        <p:pic>
          <p:nvPicPr>
            <p:cNvPr id="5" name="图片 4" descr="10">
              <a:extLst>
                <a:ext uri="{FF2B5EF4-FFF2-40B4-BE49-F238E27FC236}">
                  <a16:creationId xmlns:a16="http://schemas.microsoft.com/office/drawing/2014/main" id="{1A9CC202-9780-CE59-31D9-D6A9B96CEAFD}"/>
                </a:ext>
              </a:extLst>
            </p:cNvPr>
            <p:cNvPicPr>
              <a:picLocks noChangeAspect="1"/>
            </p:cNvPicPr>
            <p:nvPr/>
          </p:nvPicPr>
          <p:blipFill>
            <a:blip r:embed="rId4"/>
            <a:stretch>
              <a:fillRect/>
            </a:stretch>
          </p:blipFill>
          <p:spPr>
            <a:xfrm rot="16200000" flipV="1">
              <a:off x="-856" y="834"/>
              <a:ext cx="3662" cy="1975"/>
            </a:xfrm>
            <a:prstGeom prst="rect">
              <a:avLst/>
            </a:prstGeom>
          </p:spPr>
        </p:pic>
      </p:grpSp>
      <p:pic>
        <p:nvPicPr>
          <p:cNvPr id="8" name="图片 7" descr="10">
            <a:extLst>
              <a:ext uri="{FF2B5EF4-FFF2-40B4-BE49-F238E27FC236}">
                <a16:creationId xmlns:a16="http://schemas.microsoft.com/office/drawing/2014/main" id="{A25F0008-3FB3-A50D-4B65-807A727C04EC}"/>
              </a:ext>
            </a:extLst>
          </p:cNvPr>
          <p:cNvPicPr>
            <a:picLocks noChangeAspect="1"/>
          </p:cNvPicPr>
          <p:nvPr/>
        </p:nvPicPr>
        <p:blipFill>
          <a:blip r:embed="rId4"/>
          <a:stretch>
            <a:fillRect/>
          </a:stretch>
        </p:blipFill>
        <p:spPr>
          <a:xfrm flipH="1">
            <a:off x="-7620" y="2696845"/>
            <a:ext cx="7781290" cy="4196080"/>
          </a:xfrm>
          <a:prstGeom prst="rect">
            <a:avLst/>
          </a:prstGeom>
        </p:spPr>
      </p:pic>
      <p:grpSp>
        <p:nvGrpSpPr>
          <p:cNvPr id="14" name="组合 13">
            <a:extLst>
              <a:ext uri="{FF2B5EF4-FFF2-40B4-BE49-F238E27FC236}">
                <a16:creationId xmlns:a16="http://schemas.microsoft.com/office/drawing/2014/main" id="{AB569363-5A25-A156-12A0-E4B44549FF28}"/>
              </a:ext>
            </a:extLst>
          </p:cNvPr>
          <p:cNvGrpSpPr/>
          <p:nvPr/>
        </p:nvGrpSpPr>
        <p:grpSpPr>
          <a:xfrm>
            <a:off x="5330627" y="1583298"/>
            <a:ext cx="7520940" cy="3039110"/>
            <a:chOff x="10475" y="3048"/>
            <a:chExt cx="7027" cy="4786"/>
          </a:xfrm>
        </p:grpSpPr>
        <p:sp>
          <p:nvSpPr>
            <p:cNvPr id="16" name="文本框 15">
              <a:extLst>
                <a:ext uri="{FF2B5EF4-FFF2-40B4-BE49-F238E27FC236}">
                  <a16:creationId xmlns:a16="http://schemas.microsoft.com/office/drawing/2014/main" id="{C51AAB10-6EEE-8B81-8E5C-826C2B52AD43}"/>
                </a:ext>
              </a:extLst>
            </p:cNvPr>
            <p:cNvSpPr txBox="1"/>
            <p:nvPr/>
          </p:nvSpPr>
          <p:spPr>
            <a:xfrm>
              <a:off x="10475" y="4199"/>
              <a:ext cx="7027" cy="3635"/>
            </a:xfrm>
            <a:prstGeom prst="rect">
              <a:avLst/>
            </a:prstGeom>
            <a:noFill/>
          </p:spPr>
          <p:txBody>
            <a:bodyPr wrap="square" rtlCol="0">
              <a:spAutoFit/>
              <a:scene3d>
                <a:camera prst="orthographicFront"/>
                <a:lightRig rig="threePt" dir="t"/>
              </a:scene3d>
              <a:sp3d contourW="12700"/>
            </a:bodyPr>
            <a:lstStyle/>
            <a:p>
              <a:pPr marL="342900" indent="-342900" algn="l">
                <a:buFont typeface="Arial" panose="020B0604020202020204" pitchFamily="34" charset="0"/>
                <a:buChar char="•"/>
              </a:pPr>
              <a:r>
                <a:rPr lang="en-US" sz="2400" b="0" i="0" dirty="0">
                  <a:solidFill>
                    <a:schemeClr val="bg1"/>
                  </a:solidFill>
                  <a:effectLst/>
                </a:rPr>
                <a:t>Defines how messages are sent and received.</a:t>
              </a:r>
            </a:p>
            <a:p>
              <a:pPr marL="342900" indent="-342900" algn="l">
                <a:buFont typeface="Arial" panose="020B0604020202020204" pitchFamily="34" charset="0"/>
                <a:buChar char="•"/>
              </a:pPr>
              <a:r>
                <a:rPr lang="en-US" sz="2400" b="0" i="0" dirty="0">
                  <a:solidFill>
                    <a:schemeClr val="bg1"/>
                  </a:solidFill>
                  <a:effectLst/>
                </a:rPr>
                <a:t>Ensures consistency across services.</a:t>
              </a:r>
            </a:p>
            <a:p>
              <a:pPr marL="342900" indent="-342900" algn="l">
                <a:buFont typeface="Arial" panose="020B0604020202020204" pitchFamily="34" charset="0"/>
                <a:buChar char="•"/>
              </a:pPr>
              <a:r>
                <a:rPr lang="en-US" sz="2400" b="0" i="0" dirty="0">
                  <a:solidFill>
                    <a:schemeClr val="bg1"/>
                  </a:solidFill>
                  <a:effectLst/>
                </a:rPr>
                <a:t>Provides clear documentation for developers.</a:t>
              </a:r>
            </a:p>
            <a:p>
              <a:pPr marL="342900" indent="-342900" algn="l">
                <a:buFont typeface="Arial" panose="020B0604020202020204" pitchFamily="34" charset="0"/>
                <a:buChar char="•"/>
              </a:pPr>
              <a:r>
                <a:rPr lang="en-US" sz="2400" b="0" i="0" dirty="0">
                  <a:solidFill>
                    <a:schemeClr val="bg1"/>
                  </a:solidFill>
                  <a:effectLst/>
                </a:rPr>
                <a:t>Provides various tooling for docs, code gen, </a:t>
              </a:r>
              <a:r>
                <a:rPr lang="en-US" sz="2400" b="0" i="0" dirty="0" err="1">
                  <a:solidFill>
                    <a:schemeClr val="bg1"/>
                  </a:solidFill>
                  <a:effectLst/>
                </a:rPr>
                <a:t>etc</a:t>
              </a:r>
              <a:endParaRPr lang="en-US" sz="2400" b="0" i="0" dirty="0">
                <a:solidFill>
                  <a:schemeClr val="bg1"/>
                </a:solidFill>
                <a:effectLst/>
              </a:endParaRPr>
            </a:p>
            <a:p>
              <a:pPr marL="342900" indent="-342900" algn="l">
                <a:buFont typeface="Arial" panose="020B0604020202020204" pitchFamily="34" charset="0"/>
                <a:buChar char="•"/>
              </a:pPr>
              <a:r>
                <a:rPr lang="en-US" sz="2400" dirty="0">
                  <a:solidFill>
                    <a:schemeClr val="bg1"/>
                  </a:solidFill>
                </a:rPr>
                <a:t>Joined Linux Foundation in 2021</a:t>
              </a:r>
              <a:endParaRPr lang="en-US" sz="2400" b="0" i="0" dirty="0">
                <a:solidFill>
                  <a:schemeClr val="bg1"/>
                </a:solidFill>
                <a:effectLst/>
              </a:endParaRPr>
            </a:p>
            <a:p>
              <a:pPr marL="342900" indent="-342900" algn="l">
                <a:buFont typeface="Arial" panose="020B0604020202020204" pitchFamily="34" charset="0"/>
                <a:buChar char="•"/>
              </a:pPr>
              <a:endParaRPr lang="en-US" sz="2400" b="0" i="0" dirty="0">
                <a:solidFill>
                  <a:schemeClr val="bg1"/>
                </a:solidFill>
                <a:effectLst/>
              </a:endParaRPr>
            </a:p>
          </p:txBody>
        </p:sp>
        <p:sp>
          <p:nvSpPr>
            <p:cNvPr id="17" name="文本框 16">
              <a:extLst>
                <a:ext uri="{FF2B5EF4-FFF2-40B4-BE49-F238E27FC236}">
                  <a16:creationId xmlns:a16="http://schemas.microsoft.com/office/drawing/2014/main" id="{E83E3ABA-5706-6BBD-2B33-18D189A76471}"/>
                </a:ext>
              </a:extLst>
            </p:cNvPr>
            <p:cNvSpPr txBox="1"/>
            <p:nvPr/>
          </p:nvSpPr>
          <p:spPr>
            <a:xfrm>
              <a:off x="10489" y="3048"/>
              <a:ext cx="5768" cy="9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200" b="1" dirty="0" err="1">
                  <a:solidFill>
                    <a:srgbClr val="1EE2F4"/>
                  </a:solidFill>
                  <a:ea typeface="字魂59号-创粗黑" panose="00000500000000000000" pitchFamily="2" charset="-122"/>
                  <a:sym typeface="+mn-ea"/>
                </a:rPr>
                <a:t>AsyncAPI</a:t>
              </a:r>
              <a:r>
                <a:rPr lang="en-US" altLang="zh-CN" sz="3200" b="1" dirty="0">
                  <a:solidFill>
                    <a:srgbClr val="1EE2F4"/>
                  </a:solidFill>
                  <a:ea typeface="字魂59号-创粗黑" panose="00000500000000000000" pitchFamily="2" charset="-122"/>
                  <a:sym typeface="+mn-ea"/>
                </a:rPr>
                <a:t> – route planner</a:t>
              </a:r>
            </a:p>
          </p:txBody>
        </p:sp>
      </p:grpSp>
    </p:spTree>
    <p:custDataLst>
      <p:tags r:id="rId1"/>
    </p:custDataLst>
    <p:extLst>
      <p:ext uri="{BB962C8B-B14F-4D97-AF65-F5344CB8AC3E}">
        <p14:creationId xmlns:p14="http://schemas.microsoft.com/office/powerpoint/2010/main" val="260811678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B3194B-BF26-DC86-69EA-7A577810A36D}"/>
            </a:ext>
          </a:extLst>
        </p:cNvPr>
        <p:cNvGrpSpPr/>
        <p:nvPr/>
      </p:nvGrpSpPr>
      <p:grpSpPr>
        <a:xfrm>
          <a:off x="0" y="0"/>
          <a:ext cx="0" cy="0"/>
          <a:chOff x="0" y="0"/>
          <a:chExt cx="0" cy="0"/>
        </a:xfrm>
      </p:grpSpPr>
      <p:pic>
        <p:nvPicPr>
          <p:cNvPr id="8" name="图片 7" descr="27">
            <a:extLst>
              <a:ext uri="{FF2B5EF4-FFF2-40B4-BE49-F238E27FC236}">
                <a16:creationId xmlns:a16="http://schemas.microsoft.com/office/drawing/2014/main" id="{68A552DB-3C8C-AD4B-9087-8D2E87C0486E}"/>
              </a:ext>
            </a:extLst>
          </p:cNvPr>
          <p:cNvPicPr>
            <a:picLocks noChangeAspect="1"/>
          </p:cNvPicPr>
          <p:nvPr/>
        </p:nvPicPr>
        <p:blipFill>
          <a:blip r:embed="rId4"/>
          <a:stretch>
            <a:fillRect/>
          </a:stretch>
        </p:blipFill>
        <p:spPr>
          <a:xfrm rot="10800000">
            <a:off x="1699260" y="-139700"/>
            <a:ext cx="10556875" cy="2132965"/>
          </a:xfrm>
          <a:prstGeom prst="rect">
            <a:avLst/>
          </a:prstGeom>
        </p:spPr>
      </p:pic>
      <p:pic>
        <p:nvPicPr>
          <p:cNvPr id="10" name="图片 9" descr="13">
            <a:extLst>
              <a:ext uri="{FF2B5EF4-FFF2-40B4-BE49-F238E27FC236}">
                <a16:creationId xmlns:a16="http://schemas.microsoft.com/office/drawing/2014/main" id="{E1DE0F09-3B5F-45B6-D508-E2E2E7D5C693}"/>
              </a:ext>
            </a:extLst>
          </p:cNvPr>
          <p:cNvPicPr>
            <a:picLocks noChangeAspect="1"/>
          </p:cNvPicPr>
          <p:nvPr/>
        </p:nvPicPr>
        <p:blipFill>
          <a:blip r:embed="rId5"/>
          <a:stretch>
            <a:fillRect/>
          </a:stretch>
        </p:blipFill>
        <p:spPr>
          <a:xfrm>
            <a:off x="8214360" y="3412490"/>
            <a:ext cx="1653540" cy="1953260"/>
          </a:xfrm>
          <a:prstGeom prst="rect">
            <a:avLst/>
          </a:prstGeom>
        </p:spPr>
      </p:pic>
      <p:pic>
        <p:nvPicPr>
          <p:cNvPr id="11" name="图片 10" descr="13">
            <a:extLst>
              <a:ext uri="{FF2B5EF4-FFF2-40B4-BE49-F238E27FC236}">
                <a16:creationId xmlns:a16="http://schemas.microsoft.com/office/drawing/2014/main" id="{3E93FD1B-F8A4-5548-3E59-04776F96E652}"/>
              </a:ext>
            </a:extLst>
          </p:cNvPr>
          <p:cNvPicPr>
            <a:picLocks noChangeAspect="1"/>
          </p:cNvPicPr>
          <p:nvPr/>
        </p:nvPicPr>
        <p:blipFill>
          <a:blip r:embed="rId5"/>
          <a:stretch>
            <a:fillRect/>
          </a:stretch>
        </p:blipFill>
        <p:spPr>
          <a:xfrm rot="9900000">
            <a:off x="3403600" y="1727835"/>
            <a:ext cx="722630" cy="854075"/>
          </a:xfrm>
          <a:prstGeom prst="rect">
            <a:avLst/>
          </a:prstGeom>
        </p:spPr>
      </p:pic>
      <p:pic>
        <p:nvPicPr>
          <p:cNvPr id="12" name="图片 11" descr="13">
            <a:extLst>
              <a:ext uri="{FF2B5EF4-FFF2-40B4-BE49-F238E27FC236}">
                <a16:creationId xmlns:a16="http://schemas.microsoft.com/office/drawing/2014/main" id="{FDA8EE15-91CF-75F5-238E-3D1C5032B50D}"/>
              </a:ext>
            </a:extLst>
          </p:cNvPr>
          <p:cNvPicPr>
            <a:picLocks noChangeAspect="1"/>
          </p:cNvPicPr>
          <p:nvPr/>
        </p:nvPicPr>
        <p:blipFill>
          <a:blip r:embed="rId5"/>
          <a:stretch>
            <a:fillRect/>
          </a:stretch>
        </p:blipFill>
        <p:spPr>
          <a:xfrm rot="9900000">
            <a:off x="2809875" y="1777365"/>
            <a:ext cx="391795" cy="463550"/>
          </a:xfrm>
          <a:prstGeom prst="rect">
            <a:avLst/>
          </a:prstGeom>
        </p:spPr>
      </p:pic>
      <p:sp>
        <p:nvSpPr>
          <p:cNvPr id="25" name="文本框 24">
            <a:extLst>
              <a:ext uri="{FF2B5EF4-FFF2-40B4-BE49-F238E27FC236}">
                <a16:creationId xmlns:a16="http://schemas.microsoft.com/office/drawing/2014/main" id="{D821D79E-88E7-E504-1B91-4BA06DF94191}"/>
              </a:ext>
            </a:extLst>
          </p:cNvPr>
          <p:cNvSpPr txBox="1"/>
          <p:nvPr/>
        </p:nvSpPr>
        <p:spPr>
          <a:xfrm>
            <a:off x="1804011" y="533658"/>
            <a:ext cx="7909652" cy="1938992"/>
          </a:xfrm>
          <a:prstGeom prst="rect">
            <a:avLst/>
          </a:prstGeom>
          <a:noFill/>
        </p:spPr>
        <p:txBody>
          <a:bodyPr wrap="square" rtlCol="0">
            <a:spAutoFit/>
          </a:bodyPr>
          <a:lstStyle/>
          <a:p>
            <a:pPr algn="ctr"/>
            <a:r>
              <a:rPr lang="en-US" sz="12000" dirty="0">
                <a:solidFill>
                  <a:srgbClr val="1EE2F4"/>
                </a:solidFill>
              </a:rPr>
              <a:t>Hello</a:t>
            </a:r>
            <a:r>
              <a:rPr lang="en-US" sz="9600" dirty="0">
                <a:solidFill>
                  <a:srgbClr val="1EE2F4"/>
                </a:solidFill>
              </a:rPr>
              <a:t>!</a:t>
            </a:r>
            <a:endParaRPr lang="zh-CN" altLang="en-US" sz="9600" b="1" spc="300" dirty="0">
              <a:solidFill>
                <a:srgbClr val="1EE2F4"/>
              </a:solidFill>
              <a:effectLst>
                <a:outerShdw blurRad="38100" dist="38100" dir="2700000" algn="tl">
                  <a:srgbClr val="000000">
                    <a:alpha val="43137"/>
                  </a:srgbClr>
                </a:outerShdw>
              </a:effectLst>
              <a:ea typeface="字魂59号-创粗黑" panose="00000500000000000000" pitchFamily="2" charset="-122"/>
            </a:endParaRPr>
          </a:p>
        </p:txBody>
      </p:sp>
      <p:sp>
        <p:nvSpPr>
          <p:cNvPr id="2" name="文本框 24">
            <a:extLst>
              <a:ext uri="{FF2B5EF4-FFF2-40B4-BE49-F238E27FC236}">
                <a16:creationId xmlns:a16="http://schemas.microsoft.com/office/drawing/2014/main" id="{C8DCE57D-5A81-A6E1-2D12-B404B8C1C74A}"/>
              </a:ext>
            </a:extLst>
          </p:cNvPr>
          <p:cNvSpPr txBox="1"/>
          <p:nvPr/>
        </p:nvSpPr>
        <p:spPr>
          <a:xfrm>
            <a:off x="1509312" y="2506254"/>
            <a:ext cx="10556876" cy="2893100"/>
          </a:xfrm>
          <a:prstGeom prst="rect">
            <a:avLst/>
          </a:prstGeom>
          <a:noFill/>
        </p:spPr>
        <p:txBody>
          <a:bodyPr wrap="square" rtlCol="0">
            <a:spAutoFit/>
          </a:bodyPr>
          <a:lstStyle/>
          <a:p>
            <a:r>
              <a:rPr lang="en-US" altLang="zh-CN" sz="4400" spc="300" dirty="0">
                <a:solidFill>
                  <a:schemeClr val="bg1"/>
                </a:solidFill>
                <a:effectLst>
                  <a:outerShdw blurRad="38100" dist="38100" dir="2700000" algn="tl">
                    <a:srgbClr val="000000">
                      <a:alpha val="43137"/>
                    </a:srgbClr>
                  </a:outerShdw>
                </a:effectLst>
                <a:ea typeface="字魂59号-创粗黑" panose="00000500000000000000" pitchFamily="2" charset="-122"/>
              </a:rPr>
              <a:t>I am Artur </a:t>
            </a:r>
            <a:r>
              <a:rPr lang="en-US" altLang="zh-CN" sz="4400" spc="300" dirty="0" err="1">
                <a:solidFill>
                  <a:schemeClr val="bg1"/>
                </a:solidFill>
                <a:effectLst>
                  <a:outerShdw blurRad="38100" dist="38100" dir="2700000" algn="tl">
                    <a:srgbClr val="000000">
                      <a:alpha val="43137"/>
                    </a:srgbClr>
                  </a:outerShdw>
                </a:effectLst>
                <a:ea typeface="字魂59号-创粗黑" panose="00000500000000000000" pitchFamily="2" charset="-122"/>
              </a:rPr>
              <a:t>Ciocanu</a:t>
            </a:r>
            <a:r>
              <a:rPr lang="en-US" altLang="zh-CN" sz="4400" spc="300" dirty="0">
                <a:solidFill>
                  <a:schemeClr val="bg1"/>
                </a:solidFill>
                <a:effectLst>
                  <a:outerShdw blurRad="38100" dist="38100" dir="2700000" algn="tl">
                    <a:srgbClr val="000000">
                      <a:alpha val="43137"/>
                    </a:srgbClr>
                  </a:outerShdw>
                </a:effectLst>
                <a:ea typeface="字魂59号-创粗黑" panose="00000500000000000000" pitchFamily="2" charset="-122"/>
              </a:rPr>
              <a:t>.</a:t>
            </a:r>
          </a:p>
          <a:p>
            <a:endParaRPr lang="en-US" altLang="zh-CN" spc="300" dirty="0">
              <a:solidFill>
                <a:schemeClr val="bg1"/>
              </a:solidFill>
              <a:effectLst>
                <a:outerShdw blurRad="38100" dist="38100" dir="2700000" algn="tl">
                  <a:srgbClr val="000000">
                    <a:alpha val="43137"/>
                  </a:srgbClr>
                </a:outerShdw>
              </a:effectLst>
              <a:ea typeface="字魂59号-创粗黑" panose="00000500000000000000" pitchFamily="2" charset="-122"/>
            </a:endParaRPr>
          </a:p>
          <a:p>
            <a:r>
              <a:rPr lang="en-US" altLang="zh-CN" sz="2400" spc="300" dirty="0">
                <a:solidFill>
                  <a:schemeClr val="bg1"/>
                </a:solidFill>
                <a:effectLst>
                  <a:outerShdw blurRad="38100" dist="38100" dir="2700000" algn="tl">
                    <a:srgbClr val="000000">
                      <a:alpha val="43137"/>
                    </a:srgbClr>
                  </a:outerShdw>
                </a:effectLst>
                <a:ea typeface="字魂59号-创粗黑" panose="00000500000000000000" pitchFamily="2" charset="-122"/>
              </a:rPr>
              <a:t>I am here today to talk about NATS, </a:t>
            </a:r>
            <a:r>
              <a:rPr lang="en-US" altLang="zh-CN" sz="2400" spc="300" dirty="0" err="1">
                <a:solidFill>
                  <a:schemeClr val="bg1"/>
                </a:solidFill>
                <a:effectLst>
                  <a:outerShdw blurRad="38100" dist="38100" dir="2700000" algn="tl">
                    <a:srgbClr val="000000">
                      <a:alpha val="43137"/>
                    </a:srgbClr>
                  </a:outerShdw>
                </a:effectLst>
                <a:ea typeface="字魂59号-创粗黑" panose="00000500000000000000" pitchFamily="2" charset="-122"/>
              </a:rPr>
              <a:t>CloudEvents</a:t>
            </a:r>
            <a:r>
              <a:rPr lang="en-US" altLang="zh-CN" sz="2400" spc="300" dirty="0">
                <a:solidFill>
                  <a:schemeClr val="bg1"/>
                </a:solidFill>
                <a:effectLst>
                  <a:outerShdw blurRad="38100" dist="38100" dir="2700000" algn="tl">
                    <a:srgbClr val="000000">
                      <a:alpha val="43137"/>
                    </a:srgbClr>
                  </a:outerShdw>
                </a:effectLst>
                <a:ea typeface="字魂59号-创粗黑" panose="00000500000000000000" pitchFamily="2" charset="-122"/>
              </a:rPr>
              <a:t> and </a:t>
            </a:r>
            <a:r>
              <a:rPr lang="en-US" altLang="zh-CN" sz="2400" spc="300" dirty="0" err="1">
                <a:solidFill>
                  <a:schemeClr val="bg1"/>
                </a:solidFill>
                <a:effectLst>
                  <a:outerShdw blurRad="38100" dist="38100" dir="2700000" algn="tl">
                    <a:srgbClr val="000000">
                      <a:alpha val="43137"/>
                    </a:srgbClr>
                  </a:outerShdw>
                </a:effectLst>
                <a:ea typeface="字魂59号-创粗黑" panose="00000500000000000000" pitchFamily="2" charset="-122"/>
              </a:rPr>
              <a:t>AsyncAPI</a:t>
            </a:r>
            <a:r>
              <a:rPr lang="en-US" altLang="zh-CN" sz="2400" spc="300" dirty="0">
                <a:solidFill>
                  <a:schemeClr val="bg1"/>
                </a:solidFill>
                <a:effectLst>
                  <a:outerShdw blurRad="38100" dist="38100" dir="2700000" algn="tl">
                    <a:srgbClr val="000000">
                      <a:alpha val="43137"/>
                    </a:srgbClr>
                  </a:outerShdw>
                </a:effectLst>
                <a:ea typeface="字魂59号-创粗黑" panose="00000500000000000000" pitchFamily="2" charset="-122"/>
              </a:rPr>
              <a:t>.</a:t>
            </a:r>
            <a:br>
              <a:rPr lang="en-US" altLang="zh-CN" sz="2400" spc="300" dirty="0">
                <a:solidFill>
                  <a:schemeClr val="bg1"/>
                </a:solidFill>
                <a:effectLst>
                  <a:outerShdw blurRad="38100" dist="38100" dir="2700000" algn="tl">
                    <a:srgbClr val="000000">
                      <a:alpha val="43137"/>
                    </a:srgbClr>
                  </a:outerShdw>
                </a:effectLst>
                <a:ea typeface="字魂59号-创粗黑" panose="00000500000000000000" pitchFamily="2" charset="-122"/>
              </a:rPr>
            </a:br>
            <a:br>
              <a:rPr lang="en-US" altLang="zh-CN" sz="2400" b="1" spc="300" dirty="0">
                <a:solidFill>
                  <a:schemeClr val="bg1"/>
                </a:solidFill>
                <a:effectLst>
                  <a:outerShdw blurRad="38100" dist="38100" dir="2700000" algn="tl">
                    <a:srgbClr val="000000">
                      <a:alpha val="43137"/>
                    </a:srgbClr>
                  </a:outerShdw>
                </a:effectLst>
                <a:ea typeface="字魂59号-创粗黑" panose="00000500000000000000" pitchFamily="2" charset="-122"/>
              </a:rPr>
            </a:br>
            <a:r>
              <a:rPr lang="en-US" altLang="zh-CN" sz="2400" spc="300" dirty="0">
                <a:solidFill>
                  <a:schemeClr val="bg1"/>
                </a:solidFill>
                <a:effectLst>
                  <a:outerShdw blurRad="38100" dist="38100" dir="2700000" algn="tl">
                    <a:srgbClr val="000000">
                      <a:alpha val="43137"/>
                    </a:srgbClr>
                  </a:outerShdw>
                </a:effectLst>
                <a:ea typeface="字魂59号-创粗黑" panose="00000500000000000000" pitchFamily="2" charset="-122"/>
              </a:rPr>
              <a:t>Twitter/X: @</a:t>
            </a:r>
            <a:r>
              <a:rPr lang="en-US" altLang="zh-CN" sz="2400" spc="300" dirty="0" err="1">
                <a:solidFill>
                  <a:schemeClr val="bg1"/>
                </a:solidFill>
                <a:effectLst>
                  <a:outerShdw blurRad="38100" dist="38100" dir="2700000" algn="tl">
                    <a:srgbClr val="000000">
                      <a:alpha val="43137"/>
                    </a:srgbClr>
                  </a:outerShdw>
                </a:effectLst>
                <a:ea typeface="字魂59号-创粗黑" panose="00000500000000000000" pitchFamily="2" charset="-122"/>
              </a:rPr>
              <a:t>artur_ciocanu</a:t>
            </a:r>
            <a:br>
              <a:rPr lang="en-US" altLang="zh-CN" sz="2400" spc="300" dirty="0">
                <a:solidFill>
                  <a:schemeClr val="bg1"/>
                </a:solidFill>
                <a:effectLst>
                  <a:outerShdw blurRad="38100" dist="38100" dir="2700000" algn="tl">
                    <a:srgbClr val="000000">
                      <a:alpha val="43137"/>
                    </a:srgbClr>
                  </a:outerShdw>
                </a:effectLst>
                <a:ea typeface="字魂59号-创粗黑" panose="00000500000000000000" pitchFamily="2" charset="-122"/>
              </a:rPr>
            </a:br>
            <a:r>
              <a:rPr lang="en-US" altLang="zh-CN" sz="2400" spc="300" dirty="0">
                <a:solidFill>
                  <a:schemeClr val="bg1"/>
                </a:solidFill>
                <a:effectLst>
                  <a:outerShdw blurRad="38100" dist="38100" dir="2700000" algn="tl">
                    <a:srgbClr val="000000">
                      <a:alpha val="43137"/>
                    </a:srgbClr>
                  </a:outerShdw>
                </a:effectLst>
                <a:ea typeface="字魂59号-创粗黑" panose="00000500000000000000" pitchFamily="2" charset="-122"/>
              </a:rPr>
              <a:t>LinkedIn: https://</a:t>
            </a:r>
            <a:r>
              <a:rPr lang="en-US" altLang="zh-CN" sz="2400" spc="300" dirty="0" err="1">
                <a:solidFill>
                  <a:schemeClr val="bg1"/>
                </a:solidFill>
                <a:effectLst>
                  <a:outerShdw blurRad="38100" dist="38100" dir="2700000" algn="tl">
                    <a:srgbClr val="000000">
                      <a:alpha val="43137"/>
                    </a:srgbClr>
                  </a:outerShdw>
                </a:effectLst>
                <a:ea typeface="字魂59号-创粗黑" panose="00000500000000000000" pitchFamily="2" charset="-122"/>
              </a:rPr>
              <a:t>www.linkedin.com</a:t>
            </a:r>
            <a:r>
              <a:rPr lang="en-US" altLang="zh-CN" sz="2400" spc="300" dirty="0">
                <a:solidFill>
                  <a:schemeClr val="bg1"/>
                </a:solidFill>
                <a:effectLst>
                  <a:outerShdw blurRad="38100" dist="38100" dir="2700000" algn="tl">
                    <a:srgbClr val="000000">
                      <a:alpha val="43137"/>
                    </a:srgbClr>
                  </a:outerShdw>
                </a:effectLst>
                <a:ea typeface="字魂59号-创粗黑" panose="00000500000000000000" pitchFamily="2" charset="-122"/>
              </a:rPr>
              <a:t>/in/</a:t>
            </a:r>
            <a:r>
              <a:rPr lang="en-US" altLang="zh-CN" sz="2400" spc="300" dirty="0" err="1">
                <a:solidFill>
                  <a:schemeClr val="bg1"/>
                </a:solidFill>
                <a:effectLst>
                  <a:outerShdw blurRad="38100" dist="38100" dir="2700000" algn="tl">
                    <a:srgbClr val="000000">
                      <a:alpha val="43137"/>
                    </a:srgbClr>
                  </a:outerShdw>
                </a:effectLst>
                <a:ea typeface="字魂59号-创粗黑" panose="00000500000000000000" pitchFamily="2" charset="-122"/>
              </a:rPr>
              <a:t>artur-ciocanu</a:t>
            </a:r>
            <a:r>
              <a:rPr lang="en-US" altLang="zh-CN" sz="2400" spc="300" dirty="0">
                <a:solidFill>
                  <a:schemeClr val="bg1"/>
                </a:solidFill>
                <a:effectLst>
                  <a:outerShdw blurRad="38100" dist="38100" dir="2700000" algn="tl">
                    <a:srgbClr val="000000">
                      <a:alpha val="43137"/>
                    </a:srgbClr>
                  </a:outerShdw>
                </a:effectLst>
                <a:ea typeface="字魂59号-创粗黑" panose="00000500000000000000" pitchFamily="2" charset="-122"/>
              </a:rPr>
              <a:t>/</a:t>
            </a:r>
          </a:p>
          <a:p>
            <a:r>
              <a:rPr lang="en-US" altLang="zh-CN" sz="2400" spc="300" dirty="0">
                <a:solidFill>
                  <a:schemeClr val="bg1"/>
                </a:solidFill>
                <a:effectLst>
                  <a:outerShdw blurRad="38100" dist="38100" dir="2700000" algn="tl">
                    <a:srgbClr val="000000">
                      <a:alpha val="43137"/>
                    </a:srgbClr>
                  </a:outerShdw>
                </a:effectLst>
                <a:ea typeface="字魂59号-创粗黑" panose="00000500000000000000" pitchFamily="2" charset="-122"/>
              </a:rPr>
              <a:t>GitHub: @</a:t>
            </a:r>
            <a:r>
              <a:rPr lang="en-US" altLang="zh-CN" sz="2400" spc="300" dirty="0" err="1">
                <a:solidFill>
                  <a:schemeClr val="bg1"/>
                </a:solidFill>
                <a:effectLst>
                  <a:outerShdw blurRad="38100" dist="38100" dir="2700000" algn="tl">
                    <a:srgbClr val="000000">
                      <a:alpha val="43137"/>
                    </a:srgbClr>
                  </a:outerShdw>
                </a:effectLst>
                <a:ea typeface="字魂59号-创粗黑" panose="00000500000000000000" pitchFamily="2" charset="-122"/>
              </a:rPr>
              <a:t>artur-ciocanu</a:t>
            </a:r>
            <a:endParaRPr lang="zh-CN" altLang="en-US" sz="2400" spc="300" dirty="0">
              <a:solidFill>
                <a:schemeClr val="bg1"/>
              </a:solidFill>
              <a:effectLst>
                <a:outerShdw blurRad="38100" dist="38100" dir="2700000" algn="tl">
                  <a:srgbClr val="000000">
                    <a:alpha val="43137"/>
                  </a:srgbClr>
                </a:outerShdw>
              </a:effectLst>
              <a:ea typeface="字魂59号-创粗黑" panose="00000500000000000000" pitchFamily="2" charset="-122"/>
            </a:endParaRPr>
          </a:p>
        </p:txBody>
      </p:sp>
    </p:spTree>
    <p:custDataLst>
      <p:tags r:id="rId1"/>
    </p:custDataLst>
    <p:extLst>
      <p:ext uri="{BB962C8B-B14F-4D97-AF65-F5344CB8AC3E}">
        <p14:creationId xmlns:p14="http://schemas.microsoft.com/office/powerpoint/2010/main" val="890794090"/>
      </p:ext>
    </p:extLst>
  </p:cSld>
  <p:clrMapOvr>
    <a:masterClrMapping/>
  </p:clrMapOvr>
  <mc:AlternateContent xmlns:mc="http://schemas.openxmlformats.org/markup-compatibility/2006" xmlns:p14="http://schemas.microsoft.com/office/powerpoint/2010/main">
    <mc:Choice Requires="p14">
      <p:transition spd="slow" advTm="6578">
        <p14:reveal/>
      </p:transition>
    </mc:Choice>
    <mc:Fallback xmlns="">
      <p:transition spd="slow" advTm="6578">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7F34B2-D5E1-2288-6E22-26362AB17D47}"/>
            </a:ext>
          </a:extLst>
        </p:cNvPr>
        <p:cNvGrpSpPr/>
        <p:nvPr/>
      </p:nvGrpSpPr>
      <p:grpSpPr>
        <a:xfrm>
          <a:off x="0" y="0"/>
          <a:ext cx="0" cy="0"/>
          <a:chOff x="0" y="0"/>
          <a:chExt cx="0" cy="0"/>
        </a:xfrm>
      </p:grpSpPr>
      <p:pic>
        <p:nvPicPr>
          <p:cNvPr id="5" name="图片 4" descr="09">
            <a:extLst>
              <a:ext uri="{FF2B5EF4-FFF2-40B4-BE49-F238E27FC236}">
                <a16:creationId xmlns:a16="http://schemas.microsoft.com/office/drawing/2014/main" id="{45CD9AB4-ED12-2BE1-E42B-8DBCA324E706}"/>
              </a:ext>
            </a:extLst>
          </p:cNvPr>
          <p:cNvPicPr>
            <a:picLocks noChangeAspect="1"/>
          </p:cNvPicPr>
          <p:nvPr/>
        </p:nvPicPr>
        <p:blipFill>
          <a:blip r:embed="rId4"/>
          <a:stretch>
            <a:fillRect/>
          </a:stretch>
        </p:blipFill>
        <p:spPr>
          <a:xfrm flipH="1" flipV="1">
            <a:off x="20320" y="1459865"/>
            <a:ext cx="6474460" cy="5383530"/>
          </a:xfrm>
          <a:prstGeom prst="rect">
            <a:avLst/>
          </a:prstGeom>
        </p:spPr>
      </p:pic>
      <p:sp>
        <p:nvSpPr>
          <p:cNvPr id="6" name="文本框 5">
            <a:extLst>
              <a:ext uri="{FF2B5EF4-FFF2-40B4-BE49-F238E27FC236}">
                <a16:creationId xmlns:a16="http://schemas.microsoft.com/office/drawing/2014/main" id="{7E7782C1-8E28-A4B7-A435-411EE527E12E}"/>
              </a:ext>
            </a:extLst>
          </p:cNvPr>
          <p:cNvSpPr txBox="1"/>
          <p:nvPr/>
        </p:nvSpPr>
        <p:spPr>
          <a:xfrm>
            <a:off x="4678556" y="2413337"/>
            <a:ext cx="5314261" cy="1015663"/>
          </a:xfrm>
          <a:prstGeom prst="rect">
            <a:avLst/>
          </a:prstGeom>
          <a:noFill/>
        </p:spPr>
        <p:txBody>
          <a:bodyPr wrap="square" rtlCol="0">
            <a:spAutoFit/>
          </a:bodyPr>
          <a:lstStyle/>
          <a:p>
            <a:r>
              <a:rPr lang="en-US" altLang="zh-CN" sz="6000" b="1" dirty="0">
                <a:solidFill>
                  <a:srgbClr val="1EE2F4"/>
                </a:solidFill>
                <a:ea typeface="字魂59号-创粗黑" panose="00000500000000000000" pitchFamily="2" charset="-122"/>
              </a:rPr>
              <a:t>Demo Setup</a:t>
            </a:r>
          </a:p>
        </p:txBody>
      </p:sp>
    </p:spTree>
    <p:custDataLst>
      <p:tags r:id="rId1"/>
    </p:custDataLst>
    <p:extLst>
      <p:ext uri="{BB962C8B-B14F-4D97-AF65-F5344CB8AC3E}">
        <p14:creationId xmlns:p14="http://schemas.microsoft.com/office/powerpoint/2010/main" val="351463754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l="1000" t="1000" r="1000" b="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137389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194A9-1F2A-CD97-4F7A-0B74A1D4A630}"/>
            </a:ext>
          </a:extLst>
        </p:cNvPr>
        <p:cNvGrpSpPr/>
        <p:nvPr/>
      </p:nvGrpSpPr>
      <p:grpSpPr>
        <a:xfrm>
          <a:off x="0" y="0"/>
          <a:ext cx="0" cy="0"/>
          <a:chOff x="0" y="0"/>
          <a:chExt cx="0" cy="0"/>
        </a:xfrm>
      </p:grpSpPr>
      <p:pic>
        <p:nvPicPr>
          <p:cNvPr id="5" name="图片 4" descr="09">
            <a:extLst>
              <a:ext uri="{FF2B5EF4-FFF2-40B4-BE49-F238E27FC236}">
                <a16:creationId xmlns:a16="http://schemas.microsoft.com/office/drawing/2014/main" id="{97ED744A-7F35-7BC7-EB23-D36E5E08A918}"/>
              </a:ext>
            </a:extLst>
          </p:cNvPr>
          <p:cNvPicPr>
            <a:picLocks noChangeAspect="1"/>
          </p:cNvPicPr>
          <p:nvPr/>
        </p:nvPicPr>
        <p:blipFill>
          <a:blip r:embed="rId4"/>
          <a:stretch>
            <a:fillRect/>
          </a:stretch>
        </p:blipFill>
        <p:spPr>
          <a:xfrm flipH="1" flipV="1">
            <a:off x="20320" y="1459865"/>
            <a:ext cx="6474460" cy="5383530"/>
          </a:xfrm>
          <a:prstGeom prst="rect">
            <a:avLst/>
          </a:prstGeom>
        </p:spPr>
      </p:pic>
      <p:sp>
        <p:nvSpPr>
          <p:cNvPr id="6" name="文本框 5">
            <a:extLst>
              <a:ext uri="{FF2B5EF4-FFF2-40B4-BE49-F238E27FC236}">
                <a16:creationId xmlns:a16="http://schemas.microsoft.com/office/drawing/2014/main" id="{47C34159-5CB7-5D37-747E-645125AD46E1}"/>
              </a:ext>
            </a:extLst>
          </p:cNvPr>
          <p:cNvSpPr txBox="1"/>
          <p:nvPr/>
        </p:nvSpPr>
        <p:spPr>
          <a:xfrm>
            <a:off x="4678556" y="2413337"/>
            <a:ext cx="5314261" cy="1015663"/>
          </a:xfrm>
          <a:prstGeom prst="rect">
            <a:avLst/>
          </a:prstGeom>
          <a:noFill/>
        </p:spPr>
        <p:txBody>
          <a:bodyPr wrap="square" rtlCol="0">
            <a:spAutoFit/>
          </a:bodyPr>
          <a:lstStyle/>
          <a:p>
            <a:r>
              <a:rPr lang="en-US" altLang="zh-CN" sz="6000" b="1" dirty="0">
                <a:solidFill>
                  <a:srgbClr val="1EE2F4"/>
                </a:solidFill>
                <a:ea typeface="字魂59号-创粗黑" panose="00000500000000000000" pitchFamily="2" charset="-122"/>
              </a:rPr>
              <a:t>Conclusion</a:t>
            </a:r>
          </a:p>
        </p:txBody>
      </p:sp>
    </p:spTree>
    <p:custDataLst>
      <p:tags r:id="rId1"/>
    </p:custDataLst>
    <p:extLst>
      <p:ext uri="{BB962C8B-B14F-4D97-AF65-F5344CB8AC3E}">
        <p14:creationId xmlns:p14="http://schemas.microsoft.com/office/powerpoint/2010/main" val="168088251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9B6166-F200-8495-884B-C04BAB4629A7}"/>
            </a:ext>
          </a:extLst>
        </p:cNvPr>
        <p:cNvGrpSpPr/>
        <p:nvPr/>
      </p:nvGrpSpPr>
      <p:grpSpPr>
        <a:xfrm>
          <a:off x="0" y="0"/>
          <a:ext cx="0" cy="0"/>
          <a:chOff x="0" y="0"/>
          <a:chExt cx="0" cy="0"/>
        </a:xfrm>
      </p:grpSpPr>
      <p:grpSp>
        <p:nvGrpSpPr>
          <p:cNvPr id="7" name="组合 6">
            <a:extLst>
              <a:ext uri="{FF2B5EF4-FFF2-40B4-BE49-F238E27FC236}">
                <a16:creationId xmlns:a16="http://schemas.microsoft.com/office/drawing/2014/main" id="{83BBD52F-F965-B93D-1E69-A71E70BAA0AC}"/>
              </a:ext>
            </a:extLst>
          </p:cNvPr>
          <p:cNvGrpSpPr/>
          <p:nvPr/>
        </p:nvGrpSpPr>
        <p:grpSpPr>
          <a:xfrm>
            <a:off x="-8255" y="-5715"/>
            <a:ext cx="4701540" cy="2325370"/>
            <a:chOff x="-13" y="-9"/>
            <a:chExt cx="7404" cy="3662"/>
          </a:xfrm>
        </p:grpSpPr>
        <p:sp>
          <p:nvSpPr>
            <p:cNvPr id="15" name="文本框 14">
              <a:extLst>
                <a:ext uri="{FF2B5EF4-FFF2-40B4-BE49-F238E27FC236}">
                  <a16:creationId xmlns:a16="http://schemas.microsoft.com/office/drawing/2014/main" id="{251FC018-A48B-3BA5-4C1C-63F309763492}"/>
                </a:ext>
              </a:extLst>
            </p:cNvPr>
            <p:cNvSpPr txBox="1"/>
            <p:nvPr/>
          </p:nvSpPr>
          <p:spPr>
            <a:xfrm>
              <a:off x="1712" y="1132"/>
              <a:ext cx="5679" cy="1018"/>
            </a:xfrm>
            <a:prstGeom prst="rect">
              <a:avLst/>
            </a:prstGeom>
            <a:noFill/>
          </p:spPr>
          <p:txBody>
            <a:bodyPr wrap="square" rtlCol="0">
              <a:spAutoFit/>
            </a:bodyPr>
            <a:lstStyle/>
            <a:p>
              <a:pPr algn="l"/>
              <a:r>
                <a:rPr lang="en-US" altLang="zh-CN" sz="3600" b="1" dirty="0">
                  <a:solidFill>
                    <a:srgbClr val="1EE2F4"/>
                  </a:solidFill>
                  <a:ea typeface="字魂59号-创粗黑" panose="00000500000000000000" pitchFamily="2" charset="-122"/>
                </a:rPr>
                <a:t>Conclusion</a:t>
              </a:r>
            </a:p>
          </p:txBody>
        </p:sp>
        <p:pic>
          <p:nvPicPr>
            <p:cNvPr id="5" name="图片 4" descr="10">
              <a:extLst>
                <a:ext uri="{FF2B5EF4-FFF2-40B4-BE49-F238E27FC236}">
                  <a16:creationId xmlns:a16="http://schemas.microsoft.com/office/drawing/2014/main" id="{FE04462F-DD3B-E983-AD98-33285C60E580}"/>
                </a:ext>
              </a:extLst>
            </p:cNvPr>
            <p:cNvPicPr>
              <a:picLocks noChangeAspect="1"/>
            </p:cNvPicPr>
            <p:nvPr/>
          </p:nvPicPr>
          <p:blipFill>
            <a:blip r:embed="rId4"/>
            <a:stretch>
              <a:fillRect/>
            </a:stretch>
          </p:blipFill>
          <p:spPr>
            <a:xfrm rot="16200000" flipV="1">
              <a:off x="-856" y="834"/>
              <a:ext cx="3662" cy="1975"/>
            </a:xfrm>
            <a:prstGeom prst="rect">
              <a:avLst/>
            </a:prstGeom>
          </p:spPr>
        </p:pic>
      </p:grpSp>
      <p:pic>
        <p:nvPicPr>
          <p:cNvPr id="8" name="图片 7" descr="10">
            <a:extLst>
              <a:ext uri="{FF2B5EF4-FFF2-40B4-BE49-F238E27FC236}">
                <a16:creationId xmlns:a16="http://schemas.microsoft.com/office/drawing/2014/main" id="{25964FB0-DD57-3E2E-A68E-57FB9E04B8F0}"/>
              </a:ext>
            </a:extLst>
          </p:cNvPr>
          <p:cNvPicPr>
            <a:picLocks noChangeAspect="1"/>
          </p:cNvPicPr>
          <p:nvPr/>
        </p:nvPicPr>
        <p:blipFill>
          <a:blip r:embed="rId4"/>
          <a:stretch>
            <a:fillRect/>
          </a:stretch>
        </p:blipFill>
        <p:spPr>
          <a:xfrm flipH="1">
            <a:off x="-7620" y="2696845"/>
            <a:ext cx="7781290" cy="4196080"/>
          </a:xfrm>
          <a:prstGeom prst="rect">
            <a:avLst/>
          </a:prstGeom>
        </p:spPr>
      </p:pic>
      <p:grpSp>
        <p:nvGrpSpPr>
          <p:cNvPr id="14" name="组合 13">
            <a:extLst>
              <a:ext uri="{FF2B5EF4-FFF2-40B4-BE49-F238E27FC236}">
                <a16:creationId xmlns:a16="http://schemas.microsoft.com/office/drawing/2014/main" id="{D935307F-A13F-A424-FA03-B486CA3D6E80}"/>
              </a:ext>
            </a:extLst>
          </p:cNvPr>
          <p:cNvGrpSpPr/>
          <p:nvPr/>
        </p:nvGrpSpPr>
        <p:grpSpPr>
          <a:xfrm>
            <a:off x="4551138" y="1773882"/>
            <a:ext cx="7520940" cy="2670175"/>
            <a:chOff x="10475" y="3048"/>
            <a:chExt cx="7027" cy="4205"/>
          </a:xfrm>
        </p:grpSpPr>
        <p:sp>
          <p:nvSpPr>
            <p:cNvPr id="16" name="文本框 15">
              <a:extLst>
                <a:ext uri="{FF2B5EF4-FFF2-40B4-BE49-F238E27FC236}">
                  <a16:creationId xmlns:a16="http://schemas.microsoft.com/office/drawing/2014/main" id="{06FCF9CC-9817-1738-AEC0-9F2CEF102D14}"/>
                </a:ext>
              </a:extLst>
            </p:cNvPr>
            <p:cNvSpPr txBox="1"/>
            <p:nvPr/>
          </p:nvSpPr>
          <p:spPr>
            <a:xfrm>
              <a:off x="10475" y="4199"/>
              <a:ext cx="7027" cy="3054"/>
            </a:xfrm>
            <a:prstGeom prst="rect">
              <a:avLst/>
            </a:prstGeom>
            <a:noFill/>
          </p:spPr>
          <p:txBody>
            <a:bodyPr wrap="square" rtlCol="0">
              <a:spAutoFit/>
              <a:scene3d>
                <a:camera prst="orthographicFront"/>
                <a:lightRig rig="threePt" dir="t"/>
              </a:scene3d>
              <a:sp3d contourW="12700"/>
            </a:bodyPr>
            <a:lstStyle/>
            <a:p>
              <a:pPr marL="342900" indent="-342900" algn="l">
                <a:buFont typeface="Arial" panose="020B0604020202020204" pitchFamily="34" charset="0"/>
                <a:buChar char="•"/>
              </a:pPr>
              <a:r>
                <a:rPr lang="en-US" sz="2400" dirty="0">
                  <a:solidFill>
                    <a:schemeClr val="bg1"/>
                  </a:solidFill>
                </a:rPr>
                <a:t>Start small</a:t>
              </a:r>
            </a:p>
            <a:p>
              <a:pPr marL="342900" indent="-342900" algn="l">
                <a:buFont typeface="Arial" panose="020B0604020202020204" pitchFamily="34" charset="0"/>
                <a:buChar char="•"/>
              </a:pPr>
              <a:r>
                <a:rPr lang="en-US" sz="2400" dirty="0">
                  <a:solidFill>
                    <a:schemeClr val="bg1"/>
                  </a:solidFill>
                </a:rPr>
                <a:t>If you fail to plan, you plan to fail</a:t>
              </a:r>
              <a:endParaRPr lang="en-US" sz="2400" b="0" i="0" dirty="0">
                <a:solidFill>
                  <a:schemeClr val="bg1"/>
                </a:solidFill>
                <a:effectLst/>
              </a:endParaRPr>
            </a:p>
            <a:p>
              <a:pPr marL="342900" indent="-342900" algn="l">
                <a:buFont typeface="Arial" panose="020B0604020202020204" pitchFamily="34" charset="0"/>
                <a:buChar char="•"/>
              </a:pPr>
              <a:r>
                <a:rPr lang="en-US" sz="2400" dirty="0">
                  <a:solidFill>
                    <a:schemeClr val="bg1"/>
                  </a:solidFill>
                </a:rPr>
                <a:t>Big up front design can be overkill, but some design is essential</a:t>
              </a:r>
              <a:endParaRPr lang="en-US" sz="2400" b="0" i="0" dirty="0">
                <a:solidFill>
                  <a:schemeClr val="bg1"/>
                </a:solidFill>
                <a:effectLst/>
              </a:endParaRPr>
            </a:p>
            <a:p>
              <a:pPr marL="342900" indent="-342900" algn="l">
                <a:buFont typeface="Arial" panose="020B0604020202020204" pitchFamily="34" charset="0"/>
                <a:buChar char="•"/>
              </a:pPr>
              <a:r>
                <a:rPr lang="en-US" sz="2400" b="0" i="0" dirty="0">
                  <a:solidFill>
                    <a:schemeClr val="bg1"/>
                  </a:solidFill>
                  <a:effectLst/>
                </a:rPr>
                <a:t>When in doubt document using </a:t>
              </a:r>
              <a:r>
                <a:rPr lang="en-US" sz="2400" b="0" i="0" dirty="0" err="1">
                  <a:solidFill>
                    <a:schemeClr val="bg1"/>
                  </a:solidFill>
                  <a:effectLst/>
                </a:rPr>
                <a:t>AsyncAPI</a:t>
              </a:r>
              <a:endParaRPr lang="en-US" sz="2400" b="0" i="0" dirty="0">
                <a:solidFill>
                  <a:schemeClr val="bg1"/>
                </a:solidFill>
                <a:effectLst/>
              </a:endParaRPr>
            </a:p>
          </p:txBody>
        </p:sp>
        <p:sp>
          <p:nvSpPr>
            <p:cNvPr id="17" name="文本框 16">
              <a:extLst>
                <a:ext uri="{FF2B5EF4-FFF2-40B4-BE49-F238E27FC236}">
                  <a16:creationId xmlns:a16="http://schemas.microsoft.com/office/drawing/2014/main" id="{F1307AC5-A2A6-51D2-B41E-D38D0BEECFA0}"/>
                </a:ext>
              </a:extLst>
            </p:cNvPr>
            <p:cNvSpPr txBox="1"/>
            <p:nvPr/>
          </p:nvSpPr>
          <p:spPr>
            <a:xfrm>
              <a:off x="10489" y="3048"/>
              <a:ext cx="5768" cy="9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3200" b="1" i="0" dirty="0">
                  <a:solidFill>
                    <a:schemeClr val="bg1"/>
                  </a:solidFill>
                  <a:effectLst/>
                </a:rPr>
                <a:t>Key Takeaways</a:t>
              </a:r>
            </a:p>
          </p:txBody>
        </p:sp>
      </p:grpSp>
    </p:spTree>
    <p:custDataLst>
      <p:tags r:id="rId1"/>
    </p:custDataLst>
    <p:extLst>
      <p:ext uri="{BB962C8B-B14F-4D97-AF65-F5344CB8AC3E}">
        <p14:creationId xmlns:p14="http://schemas.microsoft.com/office/powerpoint/2010/main" val="189217842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431405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a:stretch>
        </a:blipFill>
        <a:effectLst/>
      </p:bgPr>
    </p:bg>
    <p:spTree>
      <p:nvGrpSpPr>
        <p:cNvPr id="1" name=""/>
        <p:cNvGrpSpPr/>
        <p:nvPr/>
      </p:nvGrpSpPr>
      <p:grpSpPr>
        <a:xfrm>
          <a:off x="0" y="0"/>
          <a:ext cx="0" cy="0"/>
          <a:chOff x="0" y="0"/>
          <a:chExt cx="0" cy="0"/>
        </a:xfrm>
      </p:grpSpPr>
      <p:pic>
        <p:nvPicPr>
          <p:cNvPr id="16" name="图片 6" descr="27"/>
          <p:cNvPicPr>
            <a:picLocks noChangeAspect="1"/>
          </p:cNvPicPr>
          <p:nvPr/>
        </p:nvPicPr>
        <p:blipFill>
          <a:blip r:embed="rId5"/>
          <a:stretch>
            <a:fillRect/>
          </a:stretch>
        </p:blipFill>
        <p:spPr>
          <a:xfrm>
            <a:off x="-115570" y="4722495"/>
            <a:ext cx="10556875" cy="2132965"/>
          </a:xfrm>
          <a:prstGeom prst="rect">
            <a:avLst/>
          </a:prstGeom>
        </p:spPr>
      </p:pic>
      <p:pic>
        <p:nvPicPr>
          <p:cNvPr id="17" name="图片 7" descr="27"/>
          <p:cNvPicPr>
            <a:picLocks noChangeAspect="1"/>
          </p:cNvPicPr>
          <p:nvPr/>
        </p:nvPicPr>
        <p:blipFill>
          <a:blip r:embed="rId5"/>
          <a:stretch>
            <a:fillRect/>
          </a:stretch>
        </p:blipFill>
        <p:spPr>
          <a:xfrm rot="10800000">
            <a:off x="1699260" y="-139700"/>
            <a:ext cx="10556875" cy="2132965"/>
          </a:xfrm>
          <a:prstGeom prst="rect">
            <a:avLst/>
          </a:prstGeom>
        </p:spPr>
      </p:pic>
      <p:pic>
        <p:nvPicPr>
          <p:cNvPr id="24" name="图片 8" descr="06"/>
          <p:cNvPicPr>
            <a:picLocks noChangeAspect="1"/>
          </p:cNvPicPr>
          <p:nvPr/>
        </p:nvPicPr>
        <p:blipFill>
          <a:blip r:embed="rId6"/>
          <a:stretch>
            <a:fillRect/>
          </a:stretch>
        </p:blipFill>
        <p:spPr>
          <a:xfrm>
            <a:off x="3536950" y="203835"/>
            <a:ext cx="4967605" cy="6011545"/>
          </a:xfrm>
          <a:prstGeom prst="rect">
            <a:avLst/>
          </a:prstGeom>
        </p:spPr>
      </p:pic>
      <p:pic>
        <p:nvPicPr>
          <p:cNvPr id="26" name="图片 9" descr="13"/>
          <p:cNvPicPr>
            <a:picLocks noChangeAspect="1"/>
          </p:cNvPicPr>
          <p:nvPr/>
        </p:nvPicPr>
        <p:blipFill>
          <a:blip r:embed="rId7"/>
          <a:stretch>
            <a:fillRect/>
          </a:stretch>
        </p:blipFill>
        <p:spPr>
          <a:xfrm>
            <a:off x="8214360" y="3412490"/>
            <a:ext cx="1653540" cy="1953260"/>
          </a:xfrm>
          <a:prstGeom prst="rect">
            <a:avLst/>
          </a:prstGeom>
        </p:spPr>
      </p:pic>
      <p:pic>
        <p:nvPicPr>
          <p:cNvPr id="27" name="图片 10" descr="13"/>
          <p:cNvPicPr>
            <a:picLocks noChangeAspect="1"/>
          </p:cNvPicPr>
          <p:nvPr/>
        </p:nvPicPr>
        <p:blipFill>
          <a:blip r:embed="rId7"/>
          <a:stretch>
            <a:fillRect/>
          </a:stretch>
        </p:blipFill>
        <p:spPr>
          <a:xfrm rot="9900000">
            <a:off x="3403600" y="1727835"/>
            <a:ext cx="722630" cy="854075"/>
          </a:xfrm>
          <a:prstGeom prst="rect">
            <a:avLst/>
          </a:prstGeom>
        </p:spPr>
      </p:pic>
      <p:pic>
        <p:nvPicPr>
          <p:cNvPr id="28" name="图片 11" descr="13"/>
          <p:cNvPicPr>
            <a:picLocks noChangeAspect="1"/>
          </p:cNvPicPr>
          <p:nvPr/>
        </p:nvPicPr>
        <p:blipFill>
          <a:blip r:embed="rId7"/>
          <a:stretch>
            <a:fillRect/>
          </a:stretch>
        </p:blipFill>
        <p:spPr>
          <a:xfrm rot="9900000">
            <a:off x="2809875" y="1777365"/>
            <a:ext cx="391795" cy="463550"/>
          </a:xfrm>
          <a:prstGeom prst="rect">
            <a:avLst/>
          </a:prstGeom>
        </p:spPr>
      </p:pic>
      <p:sp>
        <p:nvSpPr>
          <p:cNvPr id="30" name="文本框 24"/>
          <p:cNvSpPr txBox="1"/>
          <p:nvPr/>
        </p:nvSpPr>
        <p:spPr>
          <a:xfrm>
            <a:off x="34925" y="2750234"/>
            <a:ext cx="12157075" cy="1200329"/>
          </a:xfrm>
          <a:prstGeom prst="rect">
            <a:avLst/>
          </a:prstGeom>
          <a:noFill/>
        </p:spPr>
        <p:txBody>
          <a:bodyPr wrap="square" rtlCol="0">
            <a:spAutoFit/>
          </a:bodyPr>
          <a:lstStyle/>
          <a:p>
            <a:pPr algn="ctr"/>
            <a:r>
              <a:rPr lang="tr-TR" altLang="zh-CN" sz="7200" b="1" spc="300" dirty="0">
                <a:solidFill>
                  <a:schemeClr val="bg1"/>
                </a:solidFill>
                <a:effectLst>
                  <a:outerShdw blurRad="38100" dist="38100" dir="2700000" algn="tl">
                    <a:srgbClr val="000000">
                      <a:alpha val="43137"/>
                    </a:srgbClr>
                  </a:outerShdw>
                </a:effectLst>
                <a:ea typeface="字魂59号-创粗黑" panose="00000500000000000000" pitchFamily="2" charset="-122"/>
              </a:rPr>
              <a:t>THANK YOU !</a:t>
            </a:r>
            <a:endParaRPr lang="zh-CN" altLang="en-US" sz="7200" b="1" spc="300" dirty="0">
              <a:solidFill>
                <a:schemeClr val="bg1"/>
              </a:solidFill>
              <a:effectLst>
                <a:outerShdw blurRad="38100" dist="38100" dir="2700000" algn="tl">
                  <a:srgbClr val="000000">
                    <a:alpha val="43137"/>
                  </a:srgbClr>
                </a:outerShdw>
              </a:effectLst>
              <a:ea typeface="字魂59号-创粗黑" panose="00000500000000000000" pitchFamily="2"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F2CA3C-276F-6BEC-9E60-2B8B51A7C607}"/>
            </a:ext>
          </a:extLst>
        </p:cNvPr>
        <p:cNvGrpSpPr/>
        <p:nvPr/>
      </p:nvGrpSpPr>
      <p:grpSpPr>
        <a:xfrm>
          <a:off x="0" y="0"/>
          <a:ext cx="0" cy="0"/>
          <a:chOff x="0" y="0"/>
          <a:chExt cx="0" cy="0"/>
        </a:xfrm>
      </p:grpSpPr>
      <p:sp>
        <p:nvSpPr>
          <p:cNvPr id="6" name="文本框 5">
            <a:extLst>
              <a:ext uri="{FF2B5EF4-FFF2-40B4-BE49-F238E27FC236}">
                <a16:creationId xmlns:a16="http://schemas.microsoft.com/office/drawing/2014/main" id="{544596C0-0240-4D6E-F0E3-97A63A04836B}"/>
              </a:ext>
            </a:extLst>
          </p:cNvPr>
          <p:cNvSpPr txBox="1"/>
          <p:nvPr/>
        </p:nvSpPr>
        <p:spPr>
          <a:xfrm>
            <a:off x="3974644" y="0"/>
            <a:ext cx="5314261" cy="1015663"/>
          </a:xfrm>
          <a:prstGeom prst="rect">
            <a:avLst/>
          </a:prstGeom>
          <a:noFill/>
        </p:spPr>
        <p:txBody>
          <a:bodyPr wrap="square" rtlCol="0">
            <a:spAutoFit/>
          </a:bodyPr>
          <a:lstStyle/>
          <a:p>
            <a:r>
              <a:rPr lang="en-US" altLang="zh-CN" sz="6000" b="1" dirty="0">
                <a:solidFill>
                  <a:srgbClr val="1EE2F4"/>
                </a:solidFill>
                <a:ea typeface="字魂59号-创粗黑" panose="00000500000000000000" pitchFamily="2" charset="-122"/>
              </a:rPr>
              <a:t>Resources</a:t>
            </a:r>
          </a:p>
        </p:txBody>
      </p:sp>
      <p:sp>
        <p:nvSpPr>
          <p:cNvPr id="3" name="文本框 15">
            <a:extLst>
              <a:ext uri="{FF2B5EF4-FFF2-40B4-BE49-F238E27FC236}">
                <a16:creationId xmlns:a16="http://schemas.microsoft.com/office/drawing/2014/main" id="{5CD143F3-AD10-6F90-7658-D99316277736}"/>
              </a:ext>
            </a:extLst>
          </p:cNvPr>
          <p:cNvSpPr txBox="1"/>
          <p:nvPr/>
        </p:nvSpPr>
        <p:spPr>
          <a:xfrm>
            <a:off x="420850" y="1074509"/>
            <a:ext cx="11350300" cy="5262979"/>
          </a:xfrm>
          <a:prstGeom prst="rect">
            <a:avLst/>
          </a:prstGeom>
          <a:noFill/>
        </p:spPr>
        <p:txBody>
          <a:bodyPr wrap="square" rtlCol="0">
            <a:spAutoFit/>
            <a:scene3d>
              <a:camera prst="orthographicFront"/>
              <a:lightRig rig="threePt" dir="t"/>
            </a:scene3d>
            <a:sp3d contourW="12700"/>
          </a:bodyPr>
          <a:lstStyle/>
          <a:p>
            <a:pPr marL="342900" indent="-342900" algn="l">
              <a:buFont typeface="Arial" panose="020B0604020202020204" pitchFamily="34" charset="0"/>
              <a:buChar char="•"/>
            </a:pPr>
            <a:r>
              <a:rPr lang="en-US" sz="3200" b="0" i="0" dirty="0">
                <a:solidFill>
                  <a:schemeClr val="bg1"/>
                </a:solidFill>
                <a:effectLst/>
                <a:hlinkClick r:id="rId4">
                  <a:extLst>
                    <a:ext uri="{A12FA001-AC4F-418D-AE19-62706E023703}">
                      <ahyp:hlinkClr xmlns:ahyp="http://schemas.microsoft.com/office/drawing/2018/hyperlinkcolor" val="tx"/>
                    </a:ext>
                  </a:extLst>
                </a:hlinkClick>
              </a:rPr>
              <a:t>https://nats.io/</a:t>
            </a:r>
            <a:endParaRPr lang="en-US" sz="3200" b="0" i="0" dirty="0">
              <a:solidFill>
                <a:schemeClr val="bg1"/>
              </a:solidFill>
              <a:effectLst/>
            </a:endParaRPr>
          </a:p>
          <a:p>
            <a:pPr marL="342900" indent="-342900" algn="l">
              <a:buFont typeface="Arial" panose="020B0604020202020204" pitchFamily="34" charset="0"/>
              <a:buChar char="•"/>
            </a:pPr>
            <a:r>
              <a:rPr lang="en-US" sz="3200" b="0" i="0" dirty="0">
                <a:solidFill>
                  <a:schemeClr val="bg1"/>
                </a:solidFill>
                <a:effectLst/>
              </a:rPr>
              <a:t>https://</a:t>
            </a:r>
            <a:r>
              <a:rPr lang="en-US" sz="3200" b="0" i="0" dirty="0" err="1">
                <a:solidFill>
                  <a:schemeClr val="bg1"/>
                </a:solidFill>
                <a:effectLst/>
              </a:rPr>
              <a:t>natsbyexample.com</a:t>
            </a:r>
            <a:r>
              <a:rPr lang="en-US" sz="3200" b="0" i="0" dirty="0">
                <a:solidFill>
                  <a:schemeClr val="bg1"/>
                </a:solidFill>
                <a:effectLst/>
              </a:rPr>
              <a:t>/</a:t>
            </a:r>
          </a:p>
          <a:p>
            <a:pPr marL="342900" indent="-342900" algn="l">
              <a:buFont typeface="Arial" panose="020B0604020202020204" pitchFamily="34" charset="0"/>
              <a:buChar char="•"/>
            </a:pPr>
            <a:r>
              <a:rPr lang="en-US" sz="3200" b="0" i="0" dirty="0">
                <a:solidFill>
                  <a:schemeClr val="bg1"/>
                </a:solidFill>
                <a:effectLst/>
                <a:hlinkClick r:id="rId5">
                  <a:extLst>
                    <a:ext uri="{A12FA001-AC4F-418D-AE19-62706E023703}">
                      <ahyp:hlinkClr xmlns:ahyp="http://schemas.microsoft.com/office/drawing/2018/hyperlinkcolor" val="tx"/>
                    </a:ext>
                  </a:extLst>
                </a:hlinkClick>
              </a:rPr>
              <a:t>https://www.asyncapi.com/en</a:t>
            </a:r>
            <a:endParaRPr lang="en-US" sz="3200" b="0" i="0" dirty="0">
              <a:solidFill>
                <a:schemeClr val="bg1"/>
              </a:solidFill>
              <a:effectLst/>
            </a:endParaRPr>
          </a:p>
          <a:p>
            <a:pPr marL="342900" indent="-342900" algn="l">
              <a:buFont typeface="Arial" panose="020B0604020202020204" pitchFamily="34" charset="0"/>
              <a:buChar char="•"/>
            </a:pPr>
            <a:r>
              <a:rPr lang="en-US" sz="3200" dirty="0">
                <a:solidFill>
                  <a:schemeClr val="bg1"/>
                </a:solidFill>
                <a:hlinkClick r:id="rId6">
                  <a:extLst>
                    <a:ext uri="{A12FA001-AC4F-418D-AE19-62706E023703}">
                      <ahyp:hlinkClr xmlns:ahyp="http://schemas.microsoft.com/office/drawing/2018/hyperlinkcolor" val="tx"/>
                    </a:ext>
                  </a:extLst>
                </a:hlinkClick>
              </a:rPr>
              <a:t>https://modelina.org/</a:t>
            </a:r>
            <a:endParaRPr lang="en-US" sz="3200" dirty="0">
              <a:solidFill>
                <a:schemeClr val="bg1"/>
              </a:solidFill>
            </a:endParaRPr>
          </a:p>
          <a:p>
            <a:pPr marL="342900" indent="-342900" algn="l">
              <a:buFont typeface="Arial" panose="020B0604020202020204" pitchFamily="34" charset="0"/>
              <a:buChar char="•"/>
            </a:pPr>
            <a:r>
              <a:rPr lang="en-US" sz="3200" dirty="0">
                <a:solidFill>
                  <a:schemeClr val="bg1"/>
                </a:solidFill>
                <a:hlinkClick r:id="rId7">
                  <a:extLst>
                    <a:ext uri="{A12FA001-AC4F-418D-AE19-62706E023703}">
                      <ahyp:hlinkClr xmlns:ahyp="http://schemas.microsoft.com/office/drawing/2018/hyperlinkcolor" val="tx"/>
                    </a:ext>
                  </a:extLst>
                </a:hlinkClick>
              </a:rPr>
              <a:t>https://cloudevents.io/</a:t>
            </a:r>
            <a:endParaRPr lang="en-US" sz="3200" dirty="0">
              <a:solidFill>
                <a:schemeClr val="bg1"/>
              </a:solidFill>
            </a:endParaRPr>
          </a:p>
          <a:p>
            <a:pPr marL="342900" indent="-342900" algn="l">
              <a:buFont typeface="Arial" panose="020B0604020202020204" pitchFamily="34" charset="0"/>
              <a:buChar char="•"/>
            </a:pPr>
            <a:r>
              <a:rPr lang="en-US" sz="3200" dirty="0">
                <a:solidFill>
                  <a:schemeClr val="bg1"/>
                </a:solidFill>
                <a:hlinkClick r:id="rId8">
                  <a:extLst>
                    <a:ext uri="{A12FA001-AC4F-418D-AE19-62706E023703}">
                      <ahyp:hlinkClr xmlns:ahyp="http://schemas.microsoft.com/office/drawing/2018/hyperlinkcolor" val="tx"/>
                    </a:ext>
                  </a:extLst>
                </a:hlinkClick>
              </a:rPr>
              <a:t>https://github.com/artur-ciocanu/presentations/tree/main/apidays-conf-london-2024/code</a:t>
            </a:r>
            <a:endParaRPr lang="en-US" sz="3200" dirty="0">
              <a:solidFill>
                <a:schemeClr val="bg1"/>
              </a:solidFill>
            </a:endParaRPr>
          </a:p>
          <a:p>
            <a:pPr marL="342900" indent="-342900" algn="l">
              <a:buFont typeface="Arial" panose="020B0604020202020204" pitchFamily="34" charset="0"/>
              <a:buChar char="•"/>
            </a:pPr>
            <a:r>
              <a:rPr lang="en-US" sz="3200" dirty="0">
                <a:solidFill>
                  <a:schemeClr val="bg1"/>
                </a:solidFill>
              </a:rPr>
              <a:t>https://</a:t>
            </a:r>
            <a:r>
              <a:rPr lang="en-US" sz="3200" dirty="0" err="1">
                <a:solidFill>
                  <a:schemeClr val="bg1"/>
                </a:solidFill>
              </a:rPr>
              <a:t>www.youtube.com</a:t>
            </a:r>
            <a:r>
              <a:rPr lang="en-US" sz="3200" dirty="0">
                <a:solidFill>
                  <a:schemeClr val="bg1"/>
                </a:solidFill>
              </a:rPr>
              <a:t>/</a:t>
            </a:r>
            <a:r>
              <a:rPr lang="en-US" sz="3200" dirty="0" err="1">
                <a:solidFill>
                  <a:schemeClr val="bg1"/>
                </a:solidFill>
              </a:rPr>
              <a:t>watch?v</a:t>
            </a:r>
            <a:r>
              <a:rPr lang="en-US" sz="3200" dirty="0">
                <a:solidFill>
                  <a:schemeClr val="bg1"/>
                </a:solidFill>
              </a:rPr>
              <a:t>=</a:t>
            </a:r>
            <a:r>
              <a:rPr lang="en-US" sz="3200" dirty="0" err="1">
                <a:solidFill>
                  <a:schemeClr val="bg1"/>
                </a:solidFill>
              </a:rPr>
              <a:t>GnOYHsIWTjk</a:t>
            </a:r>
            <a:endParaRPr lang="en-US" sz="3200" dirty="0">
              <a:solidFill>
                <a:schemeClr val="bg1"/>
              </a:solidFill>
            </a:endParaRPr>
          </a:p>
          <a:p>
            <a:pPr marL="342900" indent="-342900" algn="l">
              <a:buFont typeface="Arial" panose="020B0604020202020204" pitchFamily="34" charset="0"/>
              <a:buChar char="•"/>
            </a:pPr>
            <a:endParaRPr lang="en-US" sz="2400" b="0" i="0" dirty="0">
              <a:solidFill>
                <a:schemeClr val="bg1"/>
              </a:solidFill>
              <a:effectLst/>
            </a:endParaRPr>
          </a:p>
          <a:p>
            <a:pPr marL="342900" indent="-342900" algn="l">
              <a:buFont typeface="Arial" panose="020B0604020202020204" pitchFamily="34" charset="0"/>
              <a:buChar char="•"/>
            </a:pPr>
            <a:endParaRPr lang="en-US" sz="2400" b="0" i="0" dirty="0">
              <a:solidFill>
                <a:schemeClr val="bg1"/>
              </a:solidFill>
              <a:effectLst/>
            </a:endParaRPr>
          </a:p>
        </p:txBody>
      </p:sp>
    </p:spTree>
    <p:custDataLst>
      <p:tags r:id="rId1"/>
    </p:custDataLst>
    <p:extLst>
      <p:ext uri="{BB962C8B-B14F-4D97-AF65-F5344CB8AC3E}">
        <p14:creationId xmlns:p14="http://schemas.microsoft.com/office/powerpoint/2010/main" val="204773666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5"/>
          <p:cNvPicPr>
            <a:picLocks noChangeAspect="1"/>
          </p:cNvPicPr>
          <p:nvPr/>
        </p:nvPicPr>
        <p:blipFill>
          <a:blip r:embed="rId4"/>
          <a:stretch>
            <a:fillRect/>
          </a:stretch>
        </p:blipFill>
        <p:spPr>
          <a:xfrm>
            <a:off x="-29210" y="4827270"/>
            <a:ext cx="12251055" cy="2067560"/>
          </a:xfrm>
          <a:prstGeom prst="rect">
            <a:avLst/>
          </a:prstGeom>
        </p:spPr>
      </p:pic>
      <p:pic>
        <p:nvPicPr>
          <p:cNvPr id="5" name="图片 4" descr="15"/>
          <p:cNvPicPr>
            <a:picLocks noChangeAspect="1"/>
          </p:cNvPicPr>
          <p:nvPr/>
        </p:nvPicPr>
        <p:blipFill>
          <a:blip r:embed="rId4"/>
          <a:stretch>
            <a:fillRect/>
          </a:stretch>
        </p:blipFill>
        <p:spPr>
          <a:xfrm rot="10800000">
            <a:off x="-29210" y="1905"/>
            <a:ext cx="12251055" cy="2067560"/>
          </a:xfrm>
          <a:prstGeom prst="rect">
            <a:avLst/>
          </a:prstGeom>
        </p:spPr>
      </p:pic>
      <p:sp>
        <p:nvSpPr>
          <p:cNvPr id="6" name="文本框 5"/>
          <p:cNvSpPr txBox="1"/>
          <p:nvPr/>
        </p:nvSpPr>
        <p:spPr>
          <a:xfrm>
            <a:off x="528808" y="1415435"/>
            <a:ext cx="9276371" cy="1015663"/>
          </a:xfrm>
          <a:prstGeom prst="rect">
            <a:avLst/>
          </a:prstGeom>
          <a:noFill/>
        </p:spPr>
        <p:txBody>
          <a:bodyPr wrap="square" rtlCol="0">
            <a:spAutoFit/>
          </a:bodyPr>
          <a:lstStyle/>
          <a:p>
            <a:pPr algn="ctr"/>
            <a:r>
              <a:rPr lang="zh-CN" altLang="en-US" sz="6000" b="1" dirty="0">
                <a:solidFill>
                  <a:srgbClr val="1EE2F4"/>
                </a:solidFill>
                <a:ea typeface="字魂59号-创粗黑" panose="00000500000000000000" pitchFamily="2" charset="-122"/>
              </a:rPr>
              <a:t>Contents</a:t>
            </a:r>
          </a:p>
        </p:txBody>
      </p:sp>
      <p:sp>
        <p:nvSpPr>
          <p:cNvPr id="12" name="文本框 11"/>
          <p:cNvSpPr txBox="1"/>
          <p:nvPr/>
        </p:nvSpPr>
        <p:spPr>
          <a:xfrm>
            <a:off x="3781425" y="2431098"/>
            <a:ext cx="4572000" cy="3970318"/>
          </a:xfrm>
          <a:prstGeom prst="rect">
            <a:avLst/>
          </a:prstGeom>
          <a:noFill/>
        </p:spPr>
        <p:txBody>
          <a:bodyPr wrap="square" rtlCol="0">
            <a:spAutoFit/>
          </a:bodyPr>
          <a:lstStyle/>
          <a:p>
            <a:pPr marL="571500" indent="-571500">
              <a:buFont typeface="Arial" panose="020B0604020202020204" pitchFamily="34" charset="0"/>
              <a:buChar char="•"/>
            </a:pPr>
            <a:r>
              <a:rPr lang="en-US" altLang="zh-CN" sz="3600" dirty="0">
                <a:solidFill>
                  <a:schemeClr val="bg1"/>
                </a:solidFill>
                <a:ea typeface="字魂59号-创粗黑" panose="00000500000000000000" pitchFamily="2" charset="-122"/>
              </a:rPr>
              <a:t>Introduction</a:t>
            </a:r>
          </a:p>
          <a:p>
            <a:pPr marL="571500" indent="-571500">
              <a:buFont typeface="Arial" panose="020B0604020202020204" pitchFamily="34" charset="0"/>
              <a:buChar char="•"/>
            </a:pPr>
            <a:r>
              <a:rPr lang="en-US" altLang="zh-CN" sz="3600" dirty="0">
                <a:solidFill>
                  <a:schemeClr val="bg1"/>
                </a:solidFill>
                <a:ea typeface="字魂59号-创粗黑" panose="00000500000000000000" pitchFamily="2" charset="-122"/>
              </a:rPr>
              <a:t>NATS</a:t>
            </a:r>
          </a:p>
          <a:p>
            <a:pPr marL="571500" indent="-571500">
              <a:buFont typeface="Arial" panose="020B0604020202020204" pitchFamily="34" charset="0"/>
              <a:buChar char="•"/>
            </a:pPr>
            <a:r>
              <a:rPr lang="en-US" altLang="zh-CN" sz="3600" dirty="0" err="1">
                <a:solidFill>
                  <a:schemeClr val="bg1"/>
                </a:solidFill>
                <a:ea typeface="字魂59号-创粗黑" panose="00000500000000000000" pitchFamily="2" charset="-122"/>
              </a:rPr>
              <a:t>CloudEvents</a:t>
            </a:r>
            <a:endParaRPr lang="en-US" altLang="zh-CN" sz="3600" dirty="0">
              <a:solidFill>
                <a:schemeClr val="bg1"/>
              </a:solidFill>
              <a:ea typeface="字魂59号-创粗黑" panose="00000500000000000000" pitchFamily="2" charset="-122"/>
            </a:endParaRPr>
          </a:p>
          <a:p>
            <a:pPr marL="571500" indent="-571500">
              <a:buFont typeface="Arial" panose="020B0604020202020204" pitchFamily="34" charset="0"/>
              <a:buChar char="•"/>
            </a:pPr>
            <a:r>
              <a:rPr lang="en-US" altLang="zh-CN" sz="3600" dirty="0" err="1">
                <a:solidFill>
                  <a:schemeClr val="bg1"/>
                </a:solidFill>
                <a:ea typeface="字魂59号-创粗黑" panose="00000500000000000000" pitchFamily="2" charset="-122"/>
              </a:rPr>
              <a:t>AsyncAPI</a:t>
            </a:r>
            <a:endParaRPr lang="en-US" altLang="zh-CN" sz="3600" dirty="0">
              <a:solidFill>
                <a:schemeClr val="bg1"/>
              </a:solidFill>
              <a:ea typeface="字魂59号-创粗黑" panose="00000500000000000000" pitchFamily="2" charset="-122"/>
            </a:endParaRPr>
          </a:p>
          <a:p>
            <a:pPr marL="571500" indent="-571500">
              <a:buFont typeface="Arial" panose="020B0604020202020204" pitchFamily="34" charset="0"/>
              <a:buChar char="•"/>
            </a:pPr>
            <a:r>
              <a:rPr lang="en-US" altLang="zh-CN" sz="3600" dirty="0">
                <a:solidFill>
                  <a:schemeClr val="bg1"/>
                </a:solidFill>
                <a:ea typeface="字魂59号-创粗黑" panose="00000500000000000000" pitchFamily="2" charset="-122"/>
              </a:rPr>
              <a:t>Demo</a:t>
            </a:r>
          </a:p>
          <a:p>
            <a:pPr marL="571500" indent="-571500">
              <a:buFont typeface="Arial" panose="020B0604020202020204" pitchFamily="34" charset="0"/>
              <a:buChar char="•"/>
            </a:pPr>
            <a:r>
              <a:rPr lang="en-US" altLang="zh-CN" sz="3600" dirty="0">
                <a:solidFill>
                  <a:schemeClr val="bg1"/>
                </a:solidFill>
                <a:ea typeface="字魂59号-创粗黑" panose="00000500000000000000" pitchFamily="2" charset="-122"/>
              </a:rPr>
              <a:t>Conclusion</a:t>
            </a:r>
          </a:p>
          <a:p>
            <a:pPr marL="571500" indent="-571500" algn="ctr">
              <a:buFont typeface="Arial" panose="020B0604020202020204" pitchFamily="34" charset="0"/>
              <a:buChar char="•"/>
            </a:pPr>
            <a:endParaRPr lang="en-US" altLang="zh-CN" sz="3600" dirty="0">
              <a:solidFill>
                <a:schemeClr val="bg1"/>
              </a:solidFill>
              <a:ea typeface="字魂59号-创粗黑" panose="00000500000000000000" pitchFamily="2"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09"/>
          <p:cNvPicPr>
            <a:picLocks noChangeAspect="1"/>
          </p:cNvPicPr>
          <p:nvPr/>
        </p:nvPicPr>
        <p:blipFill>
          <a:blip r:embed="rId4"/>
          <a:stretch>
            <a:fillRect/>
          </a:stretch>
        </p:blipFill>
        <p:spPr>
          <a:xfrm flipH="1" flipV="1">
            <a:off x="20320" y="1459865"/>
            <a:ext cx="6474460" cy="5383530"/>
          </a:xfrm>
          <a:prstGeom prst="rect">
            <a:avLst/>
          </a:prstGeom>
        </p:spPr>
      </p:pic>
      <p:sp>
        <p:nvSpPr>
          <p:cNvPr id="6" name="文本框 5"/>
          <p:cNvSpPr txBox="1"/>
          <p:nvPr/>
        </p:nvSpPr>
        <p:spPr>
          <a:xfrm>
            <a:off x="4078951" y="2413337"/>
            <a:ext cx="5314261" cy="1015663"/>
          </a:xfrm>
          <a:prstGeom prst="rect">
            <a:avLst/>
          </a:prstGeom>
          <a:noFill/>
        </p:spPr>
        <p:txBody>
          <a:bodyPr wrap="square" rtlCol="0">
            <a:spAutoFit/>
          </a:bodyPr>
          <a:lstStyle/>
          <a:p>
            <a:r>
              <a:rPr lang="en-US" altLang="zh-CN" sz="6000" b="1" dirty="0">
                <a:solidFill>
                  <a:srgbClr val="1EE2F4"/>
                </a:solidFill>
                <a:ea typeface="字魂59号-创粗黑" panose="00000500000000000000" pitchFamily="2" charset="-122"/>
              </a:rPr>
              <a:t>Introduction</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547873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8255" y="-5715"/>
            <a:ext cx="4701540" cy="2325370"/>
            <a:chOff x="-13" y="-9"/>
            <a:chExt cx="7404" cy="3662"/>
          </a:xfrm>
        </p:grpSpPr>
        <p:sp>
          <p:nvSpPr>
            <p:cNvPr id="15" name="文本框 14"/>
            <p:cNvSpPr txBox="1"/>
            <p:nvPr/>
          </p:nvSpPr>
          <p:spPr>
            <a:xfrm>
              <a:off x="1712" y="1132"/>
              <a:ext cx="5679" cy="1018"/>
            </a:xfrm>
            <a:prstGeom prst="rect">
              <a:avLst/>
            </a:prstGeom>
            <a:noFill/>
          </p:spPr>
          <p:txBody>
            <a:bodyPr wrap="square" rtlCol="0">
              <a:spAutoFit/>
            </a:bodyPr>
            <a:lstStyle/>
            <a:p>
              <a:pPr algn="l"/>
              <a:r>
                <a:rPr lang="en-US" altLang="zh-CN" sz="3600" b="1" dirty="0">
                  <a:solidFill>
                    <a:srgbClr val="1EE2F4"/>
                  </a:solidFill>
                  <a:ea typeface="字魂59号-创粗黑" panose="00000500000000000000" pitchFamily="2" charset="-122"/>
                </a:rPr>
                <a:t>Introduction</a:t>
              </a:r>
            </a:p>
          </p:txBody>
        </p:sp>
        <p:pic>
          <p:nvPicPr>
            <p:cNvPr id="5" name="图片 4" descr="10"/>
            <p:cNvPicPr>
              <a:picLocks noChangeAspect="1"/>
            </p:cNvPicPr>
            <p:nvPr/>
          </p:nvPicPr>
          <p:blipFill>
            <a:blip r:embed="rId4"/>
            <a:stretch>
              <a:fillRect/>
            </a:stretch>
          </p:blipFill>
          <p:spPr>
            <a:xfrm rot="16200000" flipV="1">
              <a:off x="-856" y="834"/>
              <a:ext cx="3662" cy="1975"/>
            </a:xfrm>
            <a:prstGeom prst="rect">
              <a:avLst/>
            </a:prstGeom>
          </p:spPr>
        </p:pic>
      </p:grpSp>
      <p:pic>
        <p:nvPicPr>
          <p:cNvPr id="8" name="图片 7" descr="10"/>
          <p:cNvPicPr>
            <a:picLocks noChangeAspect="1"/>
          </p:cNvPicPr>
          <p:nvPr/>
        </p:nvPicPr>
        <p:blipFill>
          <a:blip r:embed="rId4"/>
          <a:stretch>
            <a:fillRect/>
          </a:stretch>
        </p:blipFill>
        <p:spPr>
          <a:xfrm flipH="1">
            <a:off x="-7620" y="2696845"/>
            <a:ext cx="7781290" cy="4196080"/>
          </a:xfrm>
          <a:prstGeom prst="rect">
            <a:avLst/>
          </a:prstGeom>
        </p:spPr>
      </p:pic>
      <p:grpSp>
        <p:nvGrpSpPr>
          <p:cNvPr id="14" name="组合 13"/>
          <p:cNvGrpSpPr/>
          <p:nvPr/>
        </p:nvGrpSpPr>
        <p:grpSpPr>
          <a:xfrm>
            <a:off x="6825036" y="1595120"/>
            <a:ext cx="4676842" cy="1562100"/>
            <a:chOff x="10475" y="3048"/>
            <a:chExt cx="7027" cy="2460"/>
          </a:xfrm>
        </p:grpSpPr>
        <p:sp>
          <p:nvSpPr>
            <p:cNvPr id="16" name="文本框 15"/>
            <p:cNvSpPr txBox="1"/>
            <p:nvPr/>
          </p:nvSpPr>
          <p:spPr>
            <a:xfrm>
              <a:off x="10475" y="4199"/>
              <a:ext cx="7027" cy="1309"/>
            </a:xfrm>
            <a:prstGeom prst="rect">
              <a:avLst/>
            </a:prstGeom>
            <a:noFill/>
          </p:spPr>
          <p:txBody>
            <a:bodyPr wrap="square" rtlCol="0">
              <a:spAutoFit/>
              <a:scene3d>
                <a:camera prst="orthographicFront"/>
                <a:lightRig rig="threePt" dir="t"/>
              </a:scene3d>
              <a:sp3d contourW="12700"/>
            </a:bodyPr>
            <a:lstStyle/>
            <a:p>
              <a:pPr algn="l"/>
              <a:r>
                <a:rPr lang="en-US" sz="2400" dirty="0">
                  <a:solidFill>
                    <a:schemeClr val="bg1"/>
                  </a:solidFill>
                </a:rPr>
                <a:t>Blending different parts to create a cohesive and pleasing whole</a:t>
              </a:r>
              <a:endParaRPr lang="en-US" sz="2400" b="0" i="0" dirty="0">
                <a:solidFill>
                  <a:schemeClr val="bg1"/>
                </a:solidFill>
                <a:effectLst/>
              </a:endParaRPr>
            </a:p>
          </p:txBody>
        </p:sp>
        <p:sp>
          <p:nvSpPr>
            <p:cNvPr id="17" name="文本框 16"/>
            <p:cNvSpPr txBox="1"/>
            <p:nvPr/>
          </p:nvSpPr>
          <p:spPr>
            <a:xfrm>
              <a:off x="10489" y="3048"/>
              <a:ext cx="5768" cy="9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200" b="1" dirty="0">
                  <a:solidFill>
                    <a:srgbClr val="1EE2F4"/>
                  </a:solidFill>
                  <a:ea typeface="字魂59号-创粗黑" panose="00000500000000000000" pitchFamily="2" charset="-122"/>
                  <a:sym typeface="+mn-ea"/>
                </a:rPr>
                <a:t>Harmonizing</a:t>
              </a:r>
            </a:p>
          </p:txBody>
        </p:sp>
      </p:grpSp>
      <p:grpSp>
        <p:nvGrpSpPr>
          <p:cNvPr id="2" name="组合 13">
            <a:extLst>
              <a:ext uri="{FF2B5EF4-FFF2-40B4-BE49-F238E27FC236}">
                <a16:creationId xmlns:a16="http://schemas.microsoft.com/office/drawing/2014/main" id="{2F94330B-C9E1-A738-0CC7-EA631594044B}"/>
              </a:ext>
            </a:extLst>
          </p:cNvPr>
          <p:cNvGrpSpPr/>
          <p:nvPr/>
        </p:nvGrpSpPr>
        <p:grpSpPr>
          <a:xfrm>
            <a:off x="1382167" y="1595120"/>
            <a:ext cx="4805138" cy="1562100"/>
            <a:chOff x="10475" y="3048"/>
            <a:chExt cx="7027" cy="2460"/>
          </a:xfrm>
        </p:grpSpPr>
        <p:sp>
          <p:nvSpPr>
            <p:cNvPr id="3" name="文本框 15">
              <a:extLst>
                <a:ext uri="{FF2B5EF4-FFF2-40B4-BE49-F238E27FC236}">
                  <a16:creationId xmlns:a16="http://schemas.microsoft.com/office/drawing/2014/main" id="{151F02E4-9EC5-85C0-D6E1-A2E6BB7A8FA4}"/>
                </a:ext>
              </a:extLst>
            </p:cNvPr>
            <p:cNvSpPr txBox="1"/>
            <p:nvPr/>
          </p:nvSpPr>
          <p:spPr>
            <a:xfrm>
              <a:off x="10475" y="4199"/>
              <a:ext cx="7027" cy="1309"/>
            </a:xfrm>
            <a:prstGeom prst="rect">
              <a:avLst/>
            </a:prstGeom>
            <a:noFill/>
          </p:spPr>
          <p:txBody>
            <a:bodyPr wrap="square" rtlCol="0">
              <a:spAutoFit/>
              <a:scene3d>
                <a:camera prst="orthographicFront"/>
                <a:lightRig rig="threePt" dir="t"/>
              </a:scene3d>
              <a:sp3d contourW="12700"/>
            </a:bodyPr>
            <a:lstStyle/>
            <a:p>
              <a:pPr algn="l"/>
              <a:r>
                <a:rPr lang="en-US" sz="2400" dirty="0">
                  <a:solidFill>
                    <a:schemeClr val="bg1"/>
                  </a:solidFill>
                </a:rPr>
                <a:t>A state where different elements come together seamlessly, creating a sense of peace and unity</a:t>
              </a:r>
              <a:endParaRPr lang="en-US" sz="2400" b="0" i="0" dirty="0">
                <a:solidFill>
                  <a:schemeClr val="bg1"/>
                </a:solidFill>
                <a:effectLst/>
              </a:endParaRPr>
            </a:p>
          </p:txBody>
        </p:sp>
        <p:sp>
          <p:nvSpPr>
            <p:cNvPr id="4" name="文本框 16">
              <a:extLst>
                <a:ext uri="{FF2B5EF4-FFF2-40B4-BE49-F238E27FC236}">
                  <a16:creationId xmlns:a16="http://schemas.microsoft.com/office/drawing/2014/main" id="{98A84F12-5579-79CC-0A86-BDC54A32342E}"/>
                </a:ext>
              </a:extLst>
            </p:cNvPr>
            <p:cNvSpPr txBox="1"/>
            <p:nvPr/>
          </p:nvSpPr>
          <p:spPr>
            <a:xfrm>
              <a:off x="10489" y="3048"/>
              <a:ext cx="5768" cy="9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200" b="1" dirty="0">
                  <a:solidFill>
                    <a:srgbClr val="1EE2F4"/>
                  </a:solidFill>
                  <a:ea typeface="字魂59号-创粗黑" panose="00000500000000000000" pitchFamily="2" charset="-122"/>
                  <a:sym typeface="+mn-ea"/>
                </a:rPr>
                <a:t>Harmony</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619816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8255" y="-5715"/>
            <a:ext cx="3736340" cy="2325370"/>
            <a:chOff x="-13" y="-9"/>
            <a:chExt cx="5884" cy="3662"/>
          </a:xfrm>
        </p:grpSpPr>
        <p:sp>
          <p:nvSpPr>
            <p:cNvPr id="15" name="文本框 14"/>
            <p:cNvSpPr txBox="1"/>
            <p:nvPr/>
          </p:nvSpPr>
          <p:spPr>
            <a:xfrm>
              <a:off x="1712" y="1132"/>
              <a:ext cx="4159" cy="1018"/>
            </a:xfrm>
            <a:prstGeom prst="rect">
              <a:avLst/>
            </a:prstGeom>
            <a:noFill/>
          </p:spPr>
          <p:txBody>
            <a:bodyPr wrap="square" rtlCol="0">
              <a:spAutoFit/>
            </a:bodyPr>
            <a:lstStyle/>
            <a:p>
              <a:pPr algn="l"/>
              <a:r>
                <a:rPr lang="en-US" altLang="zh-CN" sz="3600" b="1" dirty="0">
                  <a:solidFill>
                    <a:srgbClr val="1EE2F4"/>
                  </a:solidFill>
                  <a:ea typeface="字魂59号-创粗黑" panose="00000500000000000000" pitchFamily="2" charset="-122"/>
                </a:rPr>
                <a:t>Introduction</a:t>
              </a:r>
            </a:p>
          </p:txBody>
        </p:sp>
        <p:pic>
          <p:nvPicPr>
            <p:cNvPr id="5" name="图片 4" descr="10"/>
            <p:cNvPicPr>
              <a:picLocks noChangeAspect="1"/>
            </p:cNvPicPr>
            <p:nvPr/>
          </p:nvPicPr>
          <p:blipFill>
            <a:blip r:embed="rId4"/>
            <a:stretch>
              <a:fillRect/>
            </a:stretch>
          </p:blipFill>
          <p:spPr>
            <a:xfrm rot="16200000" flipV="1">
              <a:off x="-856" y="834"/>
              <a:ext cx="3662" cy="1975"/>
            </a:xfrm>
            <a:prstGeom prst="rect">
              <a:avLst/>
            </a:prstGeom>
          </p:spPr>
        </p:pic>
      </p:grpSp>
      <p:sp>
        <p:nvSpPr>
          <p:cNvPr id="32" name="TextBox 13"/>
          <p:cNvSpPr txBox="1"/>
          <p:nvPr/>
        </p:nvSpPr>
        <p:spPr>
          <a:xfrm>
            <a:off x="7995391" y="3807962"/>
            <a:ext cx="2085587" cy="553998"/>
          </a:xfrm>
          <a:prstGeom prst="rect">
            <a:avLst/>
          </a:prstGeom>
          <a:noFill/>
        </p:spPr>
        <p:txBody>
          <a:bodyPr wrap="square" lIns="0" tIns="0" rIns="0" bIns="0">
            <a:spAutoFit/>
          </a:bodyPr>
          <a:lstStyle/>
          <a:p>
            <a:pPr algn="ctr" defTabSz="912495">
              <a:spcBef>
                <a:spcPct val="20000"/>
              </a:spcBef>
              <a:defRPr/>
            </a:pPr>
            <a:r>
              <a:rPr lang="en-US" sz="3600" b="1" dirty="0" err="1">
                <a:solidFill>
                  <a:schemeClr val="bg1"/>
                </a:solidFill>
                <a:ea typeface="字魂59号-创粗黑" panose="00000500000000000000" pitchFamily="2" charset="-122"/>
                <a:cs typeface="+mn-ea"/>
                <a:sym typeface="Arial" panose="020B0604020202020204" pitchFamily="34" charset="0"/>
              </a:rPr>
              <a:t>AsyncAPI</a:t>
            </a:r>
            <a:endParaRPr lang="en-US" sz="3600" b="1" dirty="0">
              <a:solidFill>
                <a:schemeClr val="bg1"/>
              </a:solidFill>
              <a:ea typeface="字魂59号-创粗黑" panose="00000500000000000000" pitchFamily="2" charset="-122"/>
              <a:cs typeface="+mn-ea"/>
              <a:sym typeface="Arial" panose="020B0604020202020204" pitchFamily="34" charset="0"/>
            </a:endParaRPr>
          </a:p>
        </p:txBody>
      </p:sp>
      <p:pic>
        <p:nvPicPr>
          <p:cNvPr id="37" name="图片 36" descr="15"/>
          <p:cNvPicPr>
            <a:picLocks noChangeAspect="1"/>
          </p:cNvPicPr>
          <p:nvPr/>
        </p:nvPicPr>
        <p:blipFill>
          <a:blip r:embed="rId5"/>
          <a:srcRect b="34443"/>
          <a:stretch>
            <a:fillRect/>
          </a:stretch>
        </p:blipFill>
        <p:spPr>
          <a:xfrm>
            <a:off x="-7620" y="5516245"/>
            <a:ext cx="12203430" cy="1350010"/>
          </a:xfrm>
          <a:prstGeom prst="rect">
            <a:avLst/>
          </a:prstGeom>
        </p:spPr>
      </p:pic>
      <p:pic>
        <p:nvPicPr>
          <p:cNvPr id="13" name="Picture 12" descr="A logo of a company&#10;&#10;Description automatically generated">
            <a:extLst>
              <a:ext uri="{FF2B5EF4-FFF2-40B4-BE49-F238E27FC236}">
                <a16:creationId xmlns:a16="http://schemas.microsoft.com/office/drawing/2014/main" id="{C8C980B0-E367-7722-A62E-09A5D369DCC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01204" y="1754822"/>
            <a:ext cx="1841500" cy="1905000"/>
          </a:xfrm>
          <a:prstGeom prst="rect">
            <a:avLst/>
          </a:prstGeom>
        </p:spPr>
      </p:pic>
      <p:pic>
        <p:nvPicPr>
          <p:cNvPr id="39" name="Picture 38" descr="A blue and black logo&#10;&#10;Description automatically generated">
            <a:extLst>
              <a:ext uri="{FF2B5EF4-FFF2-40B4-BE49-F238E27FC236}">
                <a16:creationId xmlns:a16="http://schemas.microsoft.com/office/drawing/2014/main" id="{F904892E-EC19-1A0F-9026-6102B1A79DD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45014" y="1600274"/>
            <a:ext cx="2814576" cy="1519871"/>
          </a:xfrm>
          <a:prstGeom prst="rect">
            <a:avLst/>
          </a:prstGeom>
        </p:spPr>
      </p:pic>
      <p:sp>
        <p:nvSpPr>
          <p:cNvPr id="40" name="TextBox 13">
            <a:extLst>
              <a:ext uri="{FF2B5EF4-FFF2-40B4-BE49-F238E27FC236}">
                <a16:creationId xmlns:a16="http://schemas.microsoft.com/office/drawing/2014/main" id="{D7B19100-857D-7D5B-14A6-6963CDCA5C7B}"/>
              </a:ext>
            </a:extLst>
          </p:cNvPr>
          <p:cNvSpPr txBox="1"/>
          <p:nvPr/>
        </p:nvSpPr>
        <p:spPr>
          <a:xfrm>
            <a:off x="2620010" y="3807962"/>
            <a:ext cx="1108075" cy="553998"/>
          </a:xfrm>
          <a:prstGeom prst="rect">
            <a:avLst/>
          </a:prstGeom>
          <a:noFill/>
        </p:spPr>
        <p:txBody>
          <a:bodyPr wrap="square" lIns="0" tIns="0" rIns="0" bIns="0">
            <a:spAutoFit/>
          </a:bodyPr>
          <a:lstStyle/>
          <a:p>
            <a:pPr algn="ctr" defTabSz="912495">
              <a:spcBef>
                <a:spcPct val="20000"/>
              </a:spcBef>
              <a:defRPr/>
            </a:pPr>
            <a:r>
              <a:rPr lang="en-US" sz="3600" b="1" dirty="0">
                <a:solidFill>
                  <a:schemeClr val="bg1"/>
                </a:solidFill>
                <a:ea typeface="字魂59号-创粗黑" panose="00000500000000000000" pitchFamily="2" charset="-122"/>
                <a:cs typeface="+mn-ea"/>
                <a:sym typeface="Arial" panose="020B0604020202020204" pitchFamily="34" charset="0"/>
              </a:rPr>
              <a:t>NATS</a:t>
            </a:r>
          </a:p>
        </p:txBody>
      </p:sp>
      <p:sp>
        <p:nvSpPr>
          <p:cNvPr id="41" name="TextBox 13">
            <a:extLst>
              <a:ext uri="{FF2B5EF4-FFF2-40B4-BE49-F238E27FC236}">
                <a16:creationId xmlns:a16="http://schemas.microsoft.com/office/drawing/2014/main" id="{D949CED6-3FC3-F481-610D-BEB68A65CEA9}"/>
              </a:ext>
            </a:extLst>
          </p:cNvPr>
          <p:cNvSpPr txBox="1"/>
          <p:nvPr/>
        </p:nvSpPr>
        <p:spPr>
          <a:xfrm>
            <a:off x="4693926" y="3835718"/>
            <a:ext cx="2516751" cy="553998"/>
          </a:xfrm>
          <a:prstGeom prst="rect">
            <a:avLst/>
          </a:prstGeom>
          <a:noFill/>
        </p:spPr>
        <p:txBody>
          <a:bodyPr wrap="square" lIns="0" tIns="0" rIns="0" bIns="0">
            <a:spAutoFit/>
          </a:bodyPr>
          <a:lstStyle/>
          <a:p>
            <a:pPr algn="ctr" defTabSz="912495">
              <a:spcBef>
                <a:spcPct val="20000"/>
              </a:spcBef>
              <a:defRPr/>
            </a:pPr>
            <a:r>
              <a:rPr lang="en-US" sz="3600" b="1" dirty="0" err="1">
                <a:solidFill>
                  <a:schemeClr val="bg1"/>
                </a:solidFill>
                <a:ea typeface="字魂59号-创粗黑" panose="00000500000000000000" pitchFamily="2" charset="-122"/>
                <a:cs typeface="+mn-ea"/>
                <a:sym typeface="Arial" panose="020B0604020202020204" pitchFamily="34" charset="0"/>
              </a:rPr>
              <a:t>CloudEvents</a:t>
            </a:r>
            <a:endParaRPr lang="en-US" sz="3600" b="1" dirty="0">
              <a:solidFill>
                <a:schemeClr val="bg1"/>
              </a:solidFill>
              <a:ea typeface="字魂59号-创粗黑" panose="00000500000000000000" pitchFamily="2" charset="-122"/>
              <a:cs typeface="+mn-ea"/>
              <a:sym typeface="Arial" panose="020B0604020202020204" pitchFamily="34" charset="0"/>
            </a:endParaRPr>
          </a:p>
        </p:txBody>
      </p:sp>
      <p:pic>
        <p:nvPicPr>
          <p:cNvPr id="43" name="Picture 42" descr="A logo of a company&#10;&#10;Description automatically generated">
            <a:extLst>
              <a:ext uri="{FF2B5EF4-FFF2-40B4-BE49-F238E27FC236}">
                <a16:creationId xmlns:a16="http://schemas.microsoft.com/office/drawing/2014/main" id="{AD474BB9-D4F9-7873-9F33-778F363B542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49298" y="1549400"/>
            <a:ext cx="1905000" cy="187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69A005-ABD5-2767-CDCE-57144CBC54F0}"/>
            </a:ext>
          </a:extLst>
        </p:cNvPr>
        <p:cNvGrpSpPr/>
        <p:nvPr/>
      </p:nvGrpSpPr>
      <p:grpSpPr>
        <a:xfrm>
          <a:off x="0" y="0"/>
          <a:ext cx="0" cy="0"/>
          <a:chOff x="0" y="0"/>
          <a:chExt cx="0" cy="0"/>
        </a:xfrm>
      </p:grpSpPr>
      <p:pic>
        <p:nvPicPr>
          <p:cNvPr id="5" name="图片 4" descr="09">
            <a:extLst>
              <a:ext uri="{FF2B5EF4-FFF2-40B4-BE49-F238E27FC236}">
                <a16:creationId xmlns:a16="http://schemas.microsoft.com/office/drawing/2014/main" id="{17CD93CC-4379-9730-3A3E-A32A16C20CF6}"/>
              </a:ext>
            </a:extLst>
          </p:cNvPr>
          <p:cNvPicPr>
            <a:picLocks noChangeAspect="1"/>
          </p:cNvPicPr>
          <p:nvPr/>
        </p:nvPicPr>
        <p:blipFill>
          <a:blip r:embed="rId4"/>
          <a:stretch>
            <a:fillRect/>
          </a:stretch>
        </p:blipFill>
        <p:spPr>
          <a:xfrm flipH="1" flipV="1">
            <a:off x="20320" y="1459865"/>
            <a:ext cx="6474460" cy="5383530"/>
          </a:xfrm>
          <a:prstGeom prst="rect">
            <a:avLst/>
          </a:prstGeom>
        </p:spPr>
      </p:pic>
      <p:sp>
        <p:nvSpPr>
          <p:cNvPr id="6" name="文本框 5">
            <a:extLst>
              <a:ext uri="{FF2B5EF4-FFF2-40B4-BE49-F238E27FC236}">
                <a16:creationId xmlns:a16="http://schemas.microsoft.com/office/drawing/2014/main" id="{29006944-A54D-34FB-9E66-BC33B23A1284}"/>
              </a:ext>
            </a:extLst>
          </p:cNvPr>
          <p:cNvSpPr txBox="1"/>
          <p:nvPr/>
        </p:nvSpPr>
        <p:spPr>
          <a:xfrm>
            <a:off x="5233193" y="2413337"/>
            <a:ext cx="5314261" cy="1015663"/>
          </a:xfrm>
          <a:prstGeom prst="rect">
            <a:avLst/>
          </a:prstGeom>
          <a:noFill/>
        </p:spPr>
        <p:txBody>
          <a:bodyPr wrap="square" rtlCol="0">
            <a:spAutoFit/>
          </a:bodyPr>
          <a:lstStyle/>
          <a:p>
            <a:r>
              <a:rPr lang="en-US" altLang="zh-CN" sz="6000" b="1" dirty="0">
                <a:solidFill>
                  <a:srgbClr val="1EE2F4"/>
                </a:solidFill>
                <a:ea typeface="字魂59号-创粗黑" panose="00000500000000000000" pitchFamily="2" charset="-122"/>
              </a:rPr>
              <a:t>NATS</a:t>
            </a:r>
          </a:p>
        </p:txBody>
      </p:sp>
    </p:spTree>
    <p:custDataLst>
      <p:tags r:id="rId1"/>
    </p:custDataLst>
    <p:extLst>
      <p:ext uri="{BB962C8B-B14F-4D97-AF65-F5344CB8AC3E}">
        <p14:creationId xmlns:p14="http://schemas.microsoft.com/office/powerpoint/2010/main" val="8661963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5G来了"/>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4.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TEMPLATE_SUBCATEGORY" val="0"/>
  <p:tag name="KSO_WM_TAG_VERSION" val="1.0"/>
  <p:tag name="KSO_WM_BEAUTIFY_FLAG" val="#wm#"/>
  <p:tag name="KSO_WM_TEMPLATE_CATEGORY" val="custom"/>
  <p:tag name="KSO_WM_TEMPLATE_INDEX" val="20187308"/>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5G Technology Speed Template，Freepptbackgrounds.ne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3473</TotalTime>
  <Words>1937</Words>
  <Application>Microsoft Macintosh PowerPoint</Application>
  <PresentationFormat>Widescreen</PresentationFormat>
  <Paragraphs>168</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-apple-system</vt:lpstr>
      <vt:lpstr>Arial</vt:lpstr>
      <vt:lpstr>Calibri</vt:lpstr>
      <vt:lpstr>Calibri Light</vt:lpstr>
      <vt:lpstr>Wingdings</vt:lpstr>
      <vt:lpstr>字魂59号-创粗黑</vt:lpstr>
      <vt:lpstr>5G Technology Speed Template，Freepptbackgrounds.net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Freepptbackgrounds.net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5G Technology Speed Template</dc:title>
  <dc:subject>Freepptbackgrounds.net</dc:subject>
  <dc:creator>Powerpoint Template</dc:creator>
  <cp:keywords>5G Technology Speed Template</cp:keywords>
  <dc:description>5G Technology Speed Template_x000d_
www.freepptbackgrounds.net</dc:description>
  <cp:lastModifiedBy>Artur Ciocanu</cp:lastModifiedBy>
  <cp:revision>46</cp:revision>
  <dcterms:created xsi:type="dcterms:W3CDTF">2019-04-30T15:06:07Z</dcterms:created>
  <dcterms:modified xsi:type="dcterms:W3CDTF">2024-09-20T13:48:17Z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2052-11.1.0.8573</vt:lpwstr>
  </property>
</Properties>
</file>

<file path=docProps/thumbnail.jpeg>
</file>